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460" r:id="rId3"/>
    <p:sldId id="546" r:id="rId4"/>
    <p:sldId id="463" r:id="rId5"/>
    <p:sldId id="464" r:id="rId6"/>
    <p:sldId id="547" r:id="rId7"/>
    <p:sldId id="466" r:id="rId8"/>
    <p:sldId id="467" r:id="rId9"/>
    <p:sldId id="468" r:id="rId10"/>
    <p:sldId id="577" r:id="rId11"/>
    <p:sldId id="584" r:id="rId12"/>
    <p:sldId id="469" r:id="rId13"/>
    <p:sldId id="548" r:id="rId14"/>
    <p:sldId id="470" r:id="rId15"/>
    <p:sldId id="471" r:id="rId16"/>
    <p:sldId id="549" r:id="rId17"/>
    <p:sldId id="583" r:id="rId18"/>
    <p:sldId id="550" r:id="rId19"/>
    <p:sldId id="578" r:id="rId20"/>
    <p:sldId id="474" r:id="rId21"/>
    <p:sldId id="475" r:id="rId22"/>
    <p:sldId id="476" r:id="rId23"/>
    <p:sldId id="477" r:id="rId24"/>
    <p:sldId id="478" r:id="rId25"/>
    <p:sldId id="585" r:id="rId26"/>
    <p:sldId id="480" r:id="rId27"/>
    <p:sldId id="481" r:id="rId28"/>
    <p:sldId id="482" r:id="rId29"/>
    <p:sldId id="483" r:id="rId30"/>
    <p:sldId id="484" r:id="rId31"/>
    <p:sldId id="486" r:id="rId32"/>
    <p:sldId id="487" r:id="rId33"/>
    <p:sldId id="489" r:id="rId34"/>
    <p:sldId id="551" r:id="rId35"/>
    <p:sldId id="579" r:id="rId36"/>
    <p:sldId id="494" r:id="rId37"/>
    <p:sldId id="495" r:id="rId38"/>
    <p:sldId id="496" r:id="rId39"/>
    <p:sldId id="497" r:id="rId40"/>
    <p:sldId id="498" r:id="rId41"/>
    <p:sldId id="499" r:id="rId42"/>
    <p:sldId id="500" r:id="rId43"/>
    <p:sldId id="501" r:id="rId44"/>
    <p:sldId id="502" r:id="rId45"/>
    <p:sldId id="503" r:id="rId46"/>
    <p:sldId id="504" r:id="rId47"/>
    <p:sldId id="505" r:id="rId48"/>
    <p:sldId id="552" r:id="rId49"/>
    <p:sldId id="580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53" r:id="rId58"/>
    <p:sldId id="517" r:id="rId59"/>
    <p:sldId id="518" r:id="rId60"/>
    <p:sldId id="554" r:id="rId61"/>
    <p:sldId id="519" r:id="rId62"/>
    <p:sldId id="522" r:id="rId63"/>
    <p:sldId id="555" r:id="rId64"/>
    <p:sldId id="581" r:id="rId65"/>
    <p:sldId id="556" r:id="rId66"/>
    <p:sldId id="557" r:id="rId67"/>
    <p:sldId id="558" r:id="rId68"/>
    <p:sldId id="559" r:id="rId69"/>
    <p:sldId id="560" r:id="rId70"/>
    <p:sldId id="561" r:id="rId71"/>
    <p:sldId id="562" r:id="rId72"/>
    <p:sldId id="563" r:id="rId73"/>
    <p:sldId id="564" r:id="rId74"/>
    <p:sldId id="565" r:id="rId75"/>
    <p:sldId id="566" r:id="rId76"/>
    <p:sldId id="567" r:id="rId77"/>
    <p:sldId id="568" r:id="rId78"/>
    <p:sldId id="569" r:id="rId79"/>
    <p:sldId id="570" r:id="rId80"/>
    <p:sldId id="571" r:id="rId81"/>
    <p:sldId id="573" r:id="rId82"/>
    <p:sldId id="582" r:id="rId83"/>
    <p:sldId id="574" r:id="rId84"/>
    <p:sldId id="575" r:id="rId85"/>
    <p:sldId id="576" r:id="rId86"/>
    <p:sldId id="523" r:id="rId87"/>
    <p:sldId id="525" r:id="rId88"/>
    <p:sldId id="526" r:id="rId89"/>
    <p:sldId id="492" r:id="rId90"/>
  </p:sldIdLst>
  <p:sldSz cx="9144000" cy="6858000" type="screen4x3"/>
  <p:notesSz cx="6896100" cy="10033000"/>
  <p:custDataLst>
    <p:tags r:id="rId9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032" autoAdjust="0"/>
    <p:restoredTop sz="94660"/>
  </p:normalViewPr>
  <p:slideViewPr>
    <p:cSldViewPr>
      <p:cViewPr varScale="1">
        <p:scale>
          <a:sx n="79" d="100"/>
          <a:sy n="79" d="100"/>
        </p:scale>
        <p:origin x="-131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5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r">
              <a:defRPr sz="1300"/>
            </a:lvl1pPr>
          </a:lstStyle>
          <a:p>
            <a:fld id="{2B19D191-5CDE-4954-9F00-C19D02AEB715}" type="datetimeFigureOut">
              <a:rPr lang="en-US" smtClean="0"/>
              <a:pPr/>
              <a:t>10/16/2014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5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r">
              <a:defRPr sz="1300"/>
            </a:lvl1pPr>
          </a:lstStyle>
          <a:p>
            <a:fld id="{01FCB444-A93D-469A-A07E-FD63E7CD4DC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16/10/2014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3" tIns="48361" rIns="96723" bIns="4836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6"/>
            <a:ext cx="5516880" cy="4514850"/>
          </a:xfrm>
          <a:prstGeom prst="rect">
            <a:avLst/>
          </a:prstGeom>
        </p:spPr>
        <p:txBody>
          <a:bodyPr vert="horz" lIns="96723" tIns="48361" rIns="96723" bIns="4836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16/10/2014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Computer vision: models, learning and inference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Chapter 7 </a:t>
            </a:r>
          </a:p>
          <a:p>
            <a:r>
              <a:rPr lang="en-CA" dirty="0" smtClean="0"/>
              <a:t>Modeling Complex Densities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Densities for classification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Models with hidden variables</a:t>
            </a:r>
          </a:p>
          <a:p>
            <a:pPr lvl="1"/>
            <a:r>
              <a:rPr lang="en-CA" dirty="0" smtClean="0"/>
              <a:t>Mixture of Gaussians</a:t>
            </a:r>
          </a:p>
          <a:p>
            <a:pPr lvl="1"/>
            <a:r>
              <a:rPr lang="en-CA" dirty="0" smtClean="0"/>
              <a:t>t-distributions</a:t>
            </a:r>
          </a:p>
          <a:p>
            <a:pPr lvl="1"/>
            <a:r>
              <a:rPr lang="en-CA" dirty="0" smtClean="0"/>
              <a:t>Factor analysis</a:t>
            </a:r>
          </a:p>
          <a:p>
            <a:r>
              <a:rPr lang="en-CA" dirty="0" smtClean="0"/>
              <a:t>EM algorithm in detail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n-CA" sz="3600" dirty="0" smtClean="0"/>
              <a:t>Example Objective: Mixture of Gaussians</a:t>
            </a:r>
            <a:endParaRPr lang="en-CA" sz="36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t="4662" r="26509" b="64385"/>
          <a:stretch>
            <a:fillRect/>
          </a:stretch>
        </p:blipFill>
        <p:spPr bwMode="auto">
          <a:xfrm>
            <a:off x="2411760" y="5216609"/>
            <a:ext cx="4608512" cy="109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124744"/>
            <a:ext cx="5250517" cy="402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Hidden (or latent) Variables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62880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Key idea: </a:t>
            </a:r>
            <a:r>
              <a:rPr lang="en-CA" sz="2400" dirty="0" smtClean="0"/>
              <a:t>represent density Pr(x) as marginalization of joint density with another variable h that we do not see</a:t>
            </a:r>
            <a:endParaRPr lang="en-CA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420888"/>
            <a:ext cx="45148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4293096"/>
            <a:ext cx="533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39552" y="378904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Will also depend on some parameters: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 smtClean="0"/>
              <a:t>Hidden (or latent) Variables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420888"/>
            <a:ext cx="45148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501008"/>
            <a:ext cx="533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276872"/>
            <a:ext cx="7625209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124744"/>
            <a:ext cx="4680520" cy="106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Expectation Maximization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484784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An algorithm specialized to fitting </a:t>
            </a:r>
            <a:r>
              <a:rPr lang="en-CA" sz="2400" dirty="0" err="1" smtClean="0"/>
              <a:t>pdfs</a:t>
            </a:r>
            <a:r>
              <a:rPr lang="en-CA" sz="2400" dirty="0" smtClean="0"/>
              <a:t> which are the marginalization of a joint distribution</a:t>
            </a:r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3717032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Defines a lower bound on log likelihood and increases bound iteratively</a:t>
            </a:r>
            <a:endParaRPr lang="en-CA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509120"/>
            <a:ext cx="6552728" cy="183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420888"/>
            <a:ext cx="6552728" cy="1113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Lower bound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2830284"/>
            <a:ext cx="7560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Lower bound is a </a:t>
            </a:r>
            <a:r>
              <a:rPr lang="en-CA" sz="2400" i="1" dirty="0" smtClean="0"/>
              <a:t>function</a:t>
            </a:r>
            <a:r>
              <a:rPr lang="en-CA" sz="2400" dirty="0" smtClean="0"/>
              <a:t> of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and a set of probability distributions q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(</a:t>
            </a:r>
            <a:r>
              <a:rPr lang="en-CA" sz="2400" b="1" dirty="0" smtClean="0"/>
              <a:t>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)</a:t>
            </a:r>
          </a:p>
          <a:p>
            <a:endParaRPr lang="en-CA" sz="2400" dirty="0" smtClean="0"/>
          </a:p>
          <a:p>
            <a:r>
              <a:rPr lang="en-CA" sz="2400" dirty="0" smtClean="0"/>
              <a:t>Expectation Maximization (EM) algorithm alternates E-steps and M-Steps</a:t>
            </a:r>
          </a:p>
          <a:p>
            <a:endParaRPr lang="en-CA" sz="2400" dirty="0" smtClean="0"/>
          </a:p>
          <a:p>
            <a:r>
              <a:rPr lang="en-CA" sz="2400" dirty="0" smtClean="0"/>
              <a:t>E-Step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distributions q(</a:t>
            </a:r>
            <a:r>
              <a:rPr lang="en-CA" sz="2400" b="1" dirty="0" smtClean="0"/>
              <a:t>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)</a:t>
            </a:r>
          </a:p>
          <a:p>
            <a:r>
              <a:rPr lang="en-CA" sz="2400" dirty="0" smtClean="0"/>
              <a:t>M-Step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b="48387"/>
          <a:stretch>
            <a:fillRect/>
          </a:stretch>
        </p:blipFill>
        <p:spPr bwMode="auto">
          <a:xfrm>
            <a:off x="467544" y="1556792"/>
            <a:ext cx="795755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54399"/>
            <a:ext cx="8867270" cy="326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Lower bound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b="48387"/>
          <a:stretch>
            <a:fillRect/>
          </a:stretch>
        </p:blipFill>
        <p:spPr bwMode="auto">
          <a:xfrm>
            <a:off x="611560" y="1484784"/>
            <a:ext cx="795755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E-Step &amp; M-Step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683568" y="1556792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E-Step</a:t>
            </a:r>
            <a:r>
              <a:rPr lang="en-CA" sz="2400" dirty="0" smtClean="0"/>
              <a:t>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distributions q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(</a:t>
            </a:r>
            <a:r>
              <a:rPr lang="en-CA" sz="2400" b="1" dirty="0" smtClean="0"/>
              <a:t>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)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>
                <a:solidFill>
                  <a:srgbClr val="FF0000"/>
                </a:solidFill>
              </a:rPr>
              <a:t>M-Step</a:t>
            </a:r>
            <a:r>
              <a:rPr lang="en-CA" sz="2400" dirty="0" smtClean="0"/>
              <a:t>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797152"/>
            <a:ext cx="7344816" cy="101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276872"/>
            <a:ext cx="7992887" cy="117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776"/>
            <a:ext cx="5669943" cy="467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E-Step &amp; M-Step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Densities for classification</a:t>
            </a:r>
          </a:p>
          <a:p>
            <a:r>
              <a:rPr lang="en-CA" dirty="0" smtClean="0"/>
              <a:t>Models with hidden variables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</a:rPr>
              <a:t>Mixture of Gaussians</a:t>
            </a:r>
          </a:p>
          <a:p>
            <a:pPr lvl="1"/>
            <a:r>
              <a:rPr lang="en-CA" dirty="0" smtClean="0"/>
              <a:t>t-distributions</a:t>
            </a:r>
          </a:p>
          <a:p>
            <a:pPr lvl="1"/>
            <a:r>
              <a:rPr lang="en-CA" dirty="0" smtClean="0"/>
              <a:t>Factor analysis</a:t>
            </a:r>
          </a:p>
          <a:p>
            <a:r>
              <a:rPr lang="en-CA" dirty="0" smtClean="0"/>
              <a:t>EM algorithm in detail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Densities for classification</a:t>
            </a:r>
          </a:p>
          <a:p>
            <a:r>
              <a:rPr lang="en-CA" dirty="0" smtClean="0"/>
              <a:t>Models with hidden variables</a:t>
            </a:r>
          </a:p>
          <a:p>
            <a:pPr lvl="1"/>
            <a:r>
              <a:rPr lang="en-CA" dirty="0" smtClean="0"/>
              <a:t>Mixture of Gaussians</a:t>
            </a:r>
          </a:p>
          <a:p>
            <a:pPr lvl="1"/>
            <a:r>
              <a:rPr lang="en-CA" dirty="0" smtClean="0"/>
              <a:t>t-distributions</a:t>
            </a:r>
          </a:p>
          <a:p>
            <a:pPr lvl="1"/>
            <a:r>
              <a:rPr lang="en-CA" dirty="0" smtClean="0"/>
              <a:t>Factor analysis</a:t>
            </a:r>
          </a:p>
          <a:p>
            <a:r>
              <a:rPr lang="en-CA" dirty="0" smtClean="0"/>
              <a:t>EM algorithm in detail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Mixture of Gaussians (</a:t>
            </a:r>
            <a:r>
              <a:rPr lang="en-CA" dirty="0" err="1" smtClean="0"/>
              <a:t>MoG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196752"/>
            <a:ext cx="5317874" cy="413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373216"/>
            <a:ext cx="4464496" cy="105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ML Learning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412776"/>
            <a:ext cx="690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Q. Can we learn this model with maximum likelihood?</a:t>
            </a:r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4077072"/>
            <a:ext cx="73203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lphaUcPeriod"/>
            </a:pPr>
            <a:r>
              <a:rPr lang="en-CA" sz="2400" dirty="0" smtClean="0"/>
              <a:t>Yes, but using brute force approach is tricky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If you take derivative and set to zero, can’t solve </a:t>
            </a:r>
          </a:p>
          <a:p>
            <a:pPr marL="914400" lvl="1" indent="-457200"/>
            <a:r>
              <a:rPr lang="en-CA" sz="2400" dirty="0" smtClean="0"/>
              <a:t>		-- the log of the sum causes problems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Have to enforce constraints on parameters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CA" sz="2400" dirty="0" err="1" smtClean="0"/>
              <a:t>covariances</a:t>
            </a:r>
            <a:r>
              <a:rPr lang="en-CA" sz="2400" dirty="0" smtClean="0"/>
              <a:t> must be positive definite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CA" sz="2400" dirty="0" smtClean="0"/>
              <a:t>weights must sum to one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959" y="1916832"/>
            <a:ext cx="6498645" cy="207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MoG</a:t>
            </a:r>
            <a:r>
              <a:rPr lang="en-CA" dirty="0" smtClean="0"/>
              <a:t> as a marginalization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412776"/>
            <a:ext cx="626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Define a variable                             and then write </a:t>
            </a:r>
            <a:endParaRPr lang="en-CA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481564"/>
            <a:ext cx="1768360" cy="37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7584" y="3111351"/>
            <a:ext cx="7227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Then we can recover the density by marginalizing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,h</a:t>
            </a:r>
            <a:r>
              <a:rPr lang="en-CA" sz="2400" dirty="0" smtClean="0"/>
              <a:t>)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3" y="3645023"/>
            <a:ext cx="5225838" cy="2704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1915252"/>
            <a:ext cx="5400600" cy="115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940152" y="2780928"/>
            <a:ext cx="4320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CA" dirty="0" err="1" smtClean="0"/>
              <a:t>MoG</a:t>
            </a:r>
            <a:r>
              <a:rPr lang="en-CA" dirty="0" smtClean="0"/>
              <a:t> as a marginalization</a:t>
            </a:r>
            <a:endParaRPr lang="en-CA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t="4662" r="26509" b="64385"/>
          <a:stretch>
            <a:fillRect/>
          </a:stretch>
        </p:blipFill>
        <p:spPr bwMode="auto">
          <a:xfrm>
            <a:off x="2411760" y="5216609"/>
            <a:ext cx="4608512" cy="109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124744"/>
            <a:ext cx="5250517" cy="402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 err="1" smtClean="0"/>
              <a:t>MoG</a:t>
            </a:r>
            <a:r>
              <a:rPr lang="en-CA" dirty="0" smtClean="0"/>
              <a:t> as a marginalization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772816"/>
            <a:ext cx="626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Define a variable                             and then write </a:t>
            </a:r>
            <a:endParaRPr lang="en-CA" sz="2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826894"/>
            <a:ext cx="1768360" cy="37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99592" y="3789040"/>
            <a:ext cx="74199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Note :</a:t>
            </a:r>
          </a:p>
          <a:p>
            <a:endParaRPr lang="en-CA" sz="12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This gives us a method to generate data from </a:t>
            </a:r>
            <a:r>
              <a:rPr lang="en-CA" sz="2400" dirty="0" err="1" smtClean="0"/>
              <a:t>MoG</a:t>
            </a:r>
            <a:endParaRPr lang="en-CA" sz="2400" dirty="0" smtClean="0"/>
          </a:p>
          <a:p>
            <a:pPr marL="1371600" lvl="2" indent="-457200">
              <a:buFont typeface="Arial" pitchFamily="34" charset="0"/>
              <a:buChar char="•"/>
            </a:pPr>
            <a:r>
              <a:rPr lang="en-CA" sz="2400" dirty="0" smtClean="0"/>
              <a:t>First sample Pr(h), then sample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|h</a:t>
            </a:r>
            <a:r>
              <a:rPr lang="en-CA" sz="2400" dirty="0" smtClean="0"/>
              <a:t>)</a:t>
            </a:r>
          </a:p>
          <a:p>
            <a:pPr marL="1371600" lvl="2" indent="-457200"/>
            <a:endParaRPr lang="en-CA" sz="12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The hidden variable h has a clear interpretation –</a:t>
            </a:r>
          </a:p>
          <a:p>
            <a:pPr marL="1371600" lvl="2" indent="-457200"/>
            <a:r>
              <a:rPr lang="en-CA" sz="2400" dirty="0" smtClean="0"/>
              <a:t> it tells you which Gaussian created data point </a:t>
            </a:r>
            <a:r>
              <a:rPr lang="en-CA" sz="2400" b="1" dirty="0" smtClean="0"/>
              <a:t>x</a:t>
            </a:r>
          </a:p>
          <a:p>
            <a:r>
              <a:rPr lang="en-CA" sz="2400" dirty="0" smtClean="0"/>
              <a:t> 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492896"/>
            <a:ext cx="4968552" cy="108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971836" y="3306600"/>
            <a:ext cx="397484" cy="338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628800"/>
            <a:ext cx="7697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GOAL:  to learn parameters                                                  from </a:t>
            </a:r>
          </a:p>
          <a:p>
            <a:r>
              <a:rPr lang="en-CA" sz="2400" dirty="0" smtClean="0"/>
              <a:t>		training data </a:t>
            </a:r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Expectation Maximization for </a:t>
            </a:r>
            <a:r>
              <a:rPr lang="en-CA" dirty="0" err="1" smtClean="0"/>
              <a:t>MoG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12236"/>
          <a:stretch>
            <a:fillRect/>
          </a:stretch>
        </p:blipFill>
        <p:spPr bwMode="auto">
          <a:xfrm>
            <a:off x="4074765" y="1665939"/>
            <a:ext cx="3168352" cy="38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133900"/>
            <a:ext cx="720080" cy="28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39552" y="2564904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E-Step</a:t>
            </a:r>
            <a:r>
              <a:rPr lang="en-CA" sz="2400" dirty="0" smtClean="0"/>
              <a:t>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distributions q(</a:t>
            </a:r>
            <a:r>
              <a:rPr lang="en-CA" sz="2400" b="1" dirty="0" smtClean="0"/>
              <a:t>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)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1000" dirty="0" smtClean="0"/>
          </a:p>
          <a:p>
            <a:r>
              <a:rPr lang="en-CA" sz="2400" dirty="0" smtClean="0">
                <a:solidFill>
                  <a:srgbClr val="FF0000"/>
                </a:solidFill>
              </a:rPr>
              <a:t>M-Step</a:t>
            </a:r>
            <a:r>
              <a:rPr lang="en-CA" sz="2400" dirty="0" smtClean="0"/>
              <a:t>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5157192"/>
            <a:ext cx="796280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3266062"/>
            <a:ext cx="7344816" cy="1082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188640"/>
            <a:ext cx="8229600" cy="1143000"/>
          </a:xfrm>
        </p:spPr>
        <p:txBody>
          <a:bodyPr/>
          <a:lstStyle/>
          <a:p>
            <a:r>
              <a:rPr lang="en-CA" dirty="0" smtClean="0"/>
              <a:t>E-Step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652120" y="3717032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We’ll call this the responsibility of the </a:t>
            </a:r>
          </a:p>
          <a:p>
            <a:r>
              <a:rPr lang="en-CA" i="1" dirty="0" smtClean="0"/>
              <a:t>k</a:t>
            </a:r>
            <a:r>
              <a:rPr lang="en-CA" baseline="30000" dirty="0" smtClean="0"/>
              <a:t>th</a:t>
            </a:r>
            <a:r>
              <a:rPr lang="en-CA" dirty="0" smtClean="0"/>
              <a:t> Gaussian for the </a:t>
            </a:r>
            <a:r>
              <a:rPr lang="en-CA" i="1" dirty="0" smtClean="0"/>
              <a:t>i</a:t>
            </a:r>
            <a:r>
              <a:rPr lang="en-CA" baseline="30000" dirty="0" smtClean="0"/>
              <a:t>th</a:t>
            </a:r>
            <a:r>
              <a:rPr lang="en-CA" dirty="0" smtClean="0"/>
              <a:t> data point</a:t>
            </a:r>
          </a:p>
          <a:p>
            <a:endParaRPr lang="en-CA" dirty="0" smtClean="0"/>
          </a:p>
          <a:p>
            <a:r>
              <a:rPr lang="en-CA" dirty="0" smtClean="0"/>
              <a:t>Repeat this procedure for every </a:t>
            </a:r>
            <a:r>
              <a:rPr lang="en-CA" dirty="0" err="1" smtClean="0"/>
              <a:t>datapoint</a:t>
            </a:r>
            <a:r>
              <a:rPr lang="en-CA" dirty="0" smtClean="0"/>
              <a:t>!</a:t>
            </a:r>
            <a:endParaRPr lang="en-CA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556792"/>
            <a:ext cx="528523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t="3458" r="70408" b="65417"/>
          <a:stretch>
            <a:fillRect/>
          </a:stretch>
        </p:blipFill>
        <p:spPr bwMode="auto">
          <a:xfrm>
            <a:off x="3563888" y="1052736"/>
            <a:ext cx="208823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1959" b="7747"/>
          <a:stretch>
            <a:fillRect/>
          </a:stretch>
        </p:blipFill>
        <p:spPr bwMode="auto">
          <a:xfrm>
            <a:off x="5004048" y="1556792"/>
            <a:ext cx="4139952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M-Step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3356992"/>
            <a:ext cx="8698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Take derivative, equate to zero and solve (Lagrange multipliers for </a:t>
            </a:r>
            <a:r>
              <a:rPr lang="en-CA" sz="2400" dirty="0" smtClean="0">
                <a:latin typeface="Symbol" pitchFamily="18" charset="2"/>
              </a:rPr>
              <a:t>l</a:t>
            </a:r>
            <a:r>
              <a:rPr lang="en-CA" sz="2400" dirty="0" smtClean="0"/>
              <a:t>)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79180"/>
            <a:ext cx="7488832" cy="190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8120" y="3933056"/>
            <a:ext cx="525018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052736"/>
            <a:ext cx="6523368" cy="438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M-Step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5589240"/>
            <a:ext cx="730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Update means , </a:t>
            </a:r>
            <a:r>
              <a:rPr lang="en-CA" sz="2400" dirty="0" err="1" smtClean="0"/>
              <a:t>covariances</a:t>
            </a:r>
            <a:r>
              <a:rPr lang="en-CA" sz="2400" dirty="0" smtClean="0"/>
              <a:t> and weights according to responsibilities of </a:t>
            </a:r>
            <a:r>
              <a:rPr lang="en-CA" sz="2400" dirty="0" err="1" smtClean="0"/>
              <a:t>datapoints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Iterate until no further improvement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673551" y="5661248"/>
            <a:ext cx="986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E-Step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54071" y="5733256"/>
            <a:ext cx="1098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M-Step</a:t>
            </a:r>
            <a:endParaRPr lang="en-CA" sz="2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2333" y="2708920"/>
            <a:ext cx="418014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772816"/>
            <a:ext cx="4032448" cy="3735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Face Detection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30" y="1484784"/>
            <a:ext cx="8914566" cy="3292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3493"/>
            <a:ext cx="5177216" cy="641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Different flavours...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851920" y="4869160"/>
            <a:ext cx="1525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 smtClean="0"/>
              <a:t>Diagonal</a:t>
            </a:r>
          </a:p>
          <a:p>
            <a:pPr algn="ctr"/>
            <a:r>
              <a:rPr lang="en-CA" sz="2400" dirty="0" smtClean="0"/>
              <a:t>covariance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4869160"/>
            <a:ext cx="1525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 smtClean="0"/>
              <a:t>Same</a:t>
            </a:r>
          </a:p>
          <a:p>
            <a:pPr algn="ctr"/>
            <a:r>
              <a:rPr lang="en-CA" sz="2400" dirty="0" smtClean="0"/>
              <a:t>covariance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43610" y="4869160"/>
            <a:ext cx="1525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 smtClean="0"/>
              <a:t>Full </a:t>
            </a:r>
          </a:p>
          <a:p>
            <a:pPr algn="ctr"/>
            <a:r>
              <a:rPr lang="en-CA" sz="2400" dirty="0" smtClean="0"/>
              <a:t>covariance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31546"/>
            <a:ext cx="9144000" cy="309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Local Minima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5487615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L = 98.76</a:t>
            </a:r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95936" y="5487615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L = 96.97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76256" y="5487615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L = 94.35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1455167"/>
            <a:ext cx="4448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Start from three random positions</a:t>
            </a:r>
            <a:endParaRPr lang="en-CA" sz="2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76872"/>
            <a:ext cx="913799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Means of face/non-face model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5157192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Classification </a:t>
            </a:r>
            <a:r>
              <a:rPr lang="en-CA" sz="2400" dirty="0" smtClean="0">
                <a:sym typeface="Wingdings" pitchFamily="2" charset="2"/>
              </a:rPr>
              <a:t> 84% (9% improvement!)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r="1653"/>
          <a:stretch>
            <a:fillRect/>
          </a:stretch>
        </p:blipFill>
        <p:spPr bwMode="auto">
          <a:xfrm>
            <a:off x="251520" y="1412776"/>
            <a:ext cx="8712968" cy="361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The plan...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7"/>
            <a:ext cx="8496944" cy="479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Densities for classification</a:t>
            </a:r>
          </a:p>
          <a:p>
            <a:r>
              <a:rPr lang="en-CA" dirty="0" smtClean="0"/>
              <a:t>Models with hidden variables</a:t>
            </a:r>
          </a:p>
          <a:p>
            <a:pPr lvl="1"/>
            <a:r>
              <a:rPr lang="en-CA" dirty="0" smtClean="0"/>
              <a:t>Mixture of Gaussians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</a:rPr>
              <a:t>t-distributions</a:t>
            </a:r>
          </a:p>
          <a:p>
            <a:pPr lvl="1"/>
            <a:r>
              <a:rPr lang="en-CA" dirty="0" smtClean="0"/>
              <a:t>Factor analysis</a:t>
            </a:r>
          </a:p>
          <a:p>
            <a:r>
              <a:rPr lang="en-CA" dirty="0" smtClean="0"/>
              <a:t>EM algorithm in detail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Student t-distributions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1340768"/>
            <a:ext cx="8994979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653136"/>
            <a:ext cx="6032252" cy="1473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Student t-distributions motivation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5085184"/>
            <a:ext cx="202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Normal distribution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3347864" y="5085184"/>
            <a:ext cx="241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Normal distribution</a:t>
            </a:r>
          </a:p>
          <a:p>
            <a:pPr algn="ctr"/>
            <a:r>
              <a:rPr lang="en-CA" dirty="0" smtClean="0"/>
              <a:t>w/ one extra </a:t>
            </a:r>
            <a:r>
              <a:rPr lang="en-CA" dirty="0" err="1" smtClean="0"/>
              <a:t>datapoint</a:t>
            </a:r>
            <a:r>
              <a:rPr lang="en-CA" dirty="0" smtClean="0"/>
              <a:t>!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725535" y="5085184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t-distribution</a:t>
            </a:r>
            <a:endParaRPr lang="en-CA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29" y="2636912"/>
            <a:ext cx="9038271" cy="322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53801" y="5858984"/>
            <a:ext cx="202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Normal distribution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3346089" y="5858984"/>
            <a:ext cx="241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Normal distribution</a:t>
            </a:r>
          </a:p>
          <a:p>
            <a:pPr algn="ctr"/>
            <a:r>
              <a:rPr lang="en-CA" dirty="0" smtClean="0"/>
              <a:t>w/ one extra </a:t>
            </a:r>
            <a:r>
              <a:rPr lang="en-CA" dirty="0" err="1" smtClean="0"/>
              <a:t>datapoint</a:t>
            </a:r>
            <a:r>
              <a:rPr lang="en-CA" dirty="0" smtClean="0"/>
              <a:t>!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723760" y="5858984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t-distribution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395536" y="1733907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The normal distribution is not very robust – a single outlier can completely throw it off because the tails fall off so fast...</a:t>
            </a:r>
            <a:endParaRPr lang="en-CA" sz="2400" dirty="0"/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Student t-distributions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700808"/>
            <a:ext cx="421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 smtClean="0"/>
              <a:t>Univariate</a:t>
            </a:r>
            <a:r>
              <a:rPr lang="en-CA" sz="2400" dirty="0" smtClean="0"/>
              <a:t> student t-distribution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4077072"/>
            <a:ext cx="4455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Multivariate student t-distribution</a:t>
            </a:r>
            <a:endParaRPr lang="en-CA" sz="2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25144"/>
            <a:ext cx="8189812" cy="135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348880"/>
            <a:ext cx="648733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t-distribution as a marginalization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556792"/>
            <a:ext cx="324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Define hidden variable h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3645024"/>
            <a:ext cx="4910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Can be expressed as a marginalization</a:t>
            </a:r>
            <a:endParaRPr lang="en-CA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132856"/>
            <a:ext cx="5184576" cy="121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221088"/>
            <a:ext cx="8249148" cy="192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Type 3:  Pr(</a:t>
            </a:r>
            <a:r>
              <a:rPr lang="en-CA" b="1" dirty="0" err="1" smtClean="0"/>
              <a:t>x</a:t>
            </a:r>
            <a:r>
              <a:rPr lang="en-CA" dirty="0" err="1" smtClean="0"/>
              <a:t>|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 marL="914400" lvl="1" indent="-514350"/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/>
            <a:r>
              <a:rPr lang="en-CA" sz="2400" dirty="0" smtClean="0"/>
              <a:t>Make parameters a function of </a:t>
            </a:r>
            <a:r>
              <a:rPr lang="en-CA" sz="2400" b="1" dirty="0" smtClean="0"/>
              <a:t>w</a:t>
            </a:r>
          </a:p>
          <a:p>
            <a:pPr marL="914400" lvl="1" indent="-514350"/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Define prior Pr(</a:t>
            </a:r>
            <a:r>
              <a:rPr lang="en-CA" sz="2400" b="1" dirty="0" smtClean="0"/>
              <a:t>w</a:t>
            </a:r>
            <a:r>
              <a:rPr lang="en-CA" sz="2400" dirty="0" smtClean="0"/>
              <a:t>) and then compute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 using </a:t>
            </a:r>
            <a:r>
              <a:rPr lang="en-CA" sz="2400" dirty="0" err="1" smtClean="0"/>
              <a:t>Bayes</a:t>
            </a:r>
            <a:r>
              <a:rPr lang="en-CA" sz="2400" dirty="0" smtClean="0"/>
              <a:t>’ rule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5301208"/>
            <a:ext cx="6336704" cy="952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Gamma distribution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5688632" cy="374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229200"/>
            <a:ext cx="4896544" cy="88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t-distribution as a marginalization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556792"/>
            <a:ext cx="324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Define hidden variable h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3501008"/>
            <a:ext cx="8522461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Things to note:  </a:t>
            </a:r>
          </a:p>
          <a:p>
            <a:endParaRPr lang="en-CA" sz="11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Again this provides a method to sample from the t-distribution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Variable h has a clear interpretation: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Each datum drawn from a Gaussian, mean </a:t>
            </a:r>
            <a:r>
              <a:rPr lang="en-CA" sz="2400" b="1" dirty="0" smtClean="0">
                <a:latin typeface="Symbol" pitchFamily="18" charset="2"/>
              </a:rPr>
              <a:t>m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Covariance depends inversely on 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Can think of this as an infinite mixture (sum becomes integral) </a:t>
            </a:r>
          </a:p>
          <a:p>
            <a:pPr marL="914400" lvl="1" indent="-457200"/>
            <a:r>
              <a:rPr lang="en-CA" sz="2400" dirty="0" smtClean="0"/>
              <a:t>of Gaussians w/ same mean, but different variances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132856"/>
            <a:ext cx="5184576" cy="121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t-distribution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8792750" cy="397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628800"/>
            <a:ext cx="7830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GOAL:  to learn parameters                                    from  training </a:t>
            </a:r>
          </a:p>
          <a:p>
            <a:r>
              <a:rPr lang="en-CA" sz="2400" dirty="0" smtClean="0"/>
              <a:t>			data </a:t>
            </a:r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 for t-distributions</a:t>
            </a:r>
            <a:endParaRPr lang="en-C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133900"/>
            <a:ext cx="720080" cy="28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39552" y="2564904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E-Step</a:t>
            </a:r>
            <a:r>
              <a:rPr lang="en-CA" sz="2400" dirty="0" smtClean="0"/>
              <a:t>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distributions q(h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)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1100" dirty="0" smtClean="0"/>
          </a:p>
          <a:p>
            <a:r>
              <a:rPr lang="en-CA" sz="2400" dirty="0" smtClean="0">
                <a:solidFill>
                  <a:srgbClr val="FF0000"/>
                </a:solidFill>
              </a:rPr>
              <a:t>M-Step</a:t>
            </a:r>
            <a:r>
              <a:rPr lang="en-CA" sz="2400" dirty="0" smtClean="0"/>
              <a:t>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endParaRPr lang="en-CA" sz="2400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1649315"/>
            <a:ext cx="2143522" cy="49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 r="31979" b="63840"/>
          <a:stretch>
            <a:fillRect/>
          </a:stretch>
        </p:blipFill>
        <p:spPr bwMode="auto">
          <a:xfrm>
            <a:off x="755576" y="3140968"/>
            <a:ext cx="8064896" cy="1235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5013176"/>
            <a:ext cx="7813078" cy="136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E-Step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4119463"/>
            <a:ext cx="2710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Extract expectations</a:t>
            </a:r>
            <a:endParaRPr lang="en-CA" sz="2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484784"/>
            <a:ext cx="8646643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604448" y="1700808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5" y="4653136"/>
            <a:ext cx="7331371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M-Step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4787860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Where...</a:t>
            </a:r>
            <a:endParaRPr lang="en-CA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8600682" cy="351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460432" y="4149080"/>
            <a:ext cx="57606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5085184"/>
            <a:ext cx="8150332" cy="105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Updates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4316903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 closed form solution for </a:t>
            </a:r>
            <a:r>
              <a:rPr lang="en-CA" sz="2400" dirty="0" smtClean="0">
                <a:latin typeface="Symbol" pitchFamily="18" charset="2"/>
              </a:rPr>
              <a:t>n</a:t>
            </a:r>
            <a:r>
              <a:rPr lang="en-CA" sz="2400" dirty="0" smtClean="0"/>
              <a:t>.  Must optimize bound – since it is only one number we can optimize by just evaluating with a fine grid of values and picking the best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914" y="1628800"/>
            <a:ext cx="793754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EM algorithm for t-distributions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19487"/>
            <a:ext cx="8736455" cy="439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The plan...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7"/>
            <a:ext cx="8496944" cy="479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Densities for classification</a:t>
            </a:r>
          </a:p>
          <a:p>
            <a:r>
              <a:rPr lang="en-CA" dirty="0" smtClean="0"/>
              <a:t>Models with hidden variables</a:t>
            </a:r>
          </a:p>
          <a:p>
            <a:pPr lvl="1"/>
            <a:r>
              <a:rPr lang="en-CA" dirty="0" smtClean="0"/>
              <a:t>Mixture of Gaussians</a:t>
            </a:r>
          </a:p>
          <a:p>
            <a:pPr lvl="1"/>
            <a:r>
              <a:rPr lang="en-CA" dirty="0" smtClean="0"/>
              <a:t>t-distributions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</a:rPr>
              <a:t>Factor analysis</a:t>
            </a:r>
          </a:p>
          <a:p>
            <a:r>
              <a:rPr lang="en-CA" dirty="0" smtClean="0"/>
              <a:t>EM algorithm in detail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Classification Model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2276872"/>
            <a:ext cx="7201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Or writing in terms of class conditional density functions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3717032"/>
            <a:ext cx="708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Parameters </a:t>
            </a:r>
            <a:r>
              <a:rPr lang="en-CA" sz="2400" b="1" dirty="0" smtClean="0">
                <a:latin typeface="Symbol" pitchFamily="18" charset="2"/>
              </a:rPr>
              <a:t>m</a:t>
            </a:r>
            <a:r>
              <a:rPr lang="en-CA" sz="2400" baseline="-25000" dirty="0" smtClean="0"/>
              <a:t>0</a:t>
            </a:r>
            <a:r>
              <a:rPr lang="en-CA" sz="2400" dirty="0" smtClean="0"/>
              <a:t>, </a:t>
            </a:r>
            <a:r>
              <a:rPr lang="en-CA" sz="2400" b="1" dirty="0" smtClean="0">
                <a:latin typeface="Symbol" pitchFamily="18" charset="2"/>
              </a:rPr>
              <a:t>S</a:t>
            </a:r>
            <a:r>
              <a:rPr lang="en-CA" sz="2400" baseline="-25000" dirty="0" smtClean="0"/>
              <a:t>0</a:t>
            </a:r>
            <a:r>
              <a:rPr lang="en-CA" sz="2400" dirty="0" smtClean="0"/>
              <a:t> </a:t>
            </a:r>
            <a:r>
              <a:rPr lang="en-CA" sz="2400" dirty="0" smtClean="0"/>
              <a:t>learned </a:t>
            </a:r>
            <a:r>
              <a:rPr lang="en-CA" sz="2400" dirty="0" smtClean="0"/>
              <a:t>just from data </a:t>
            </a:r>
            <a:r>
              <a:rPr lang="en-CA" sz="2400" dirty="0" smtClean="0">
                <a:latin typeface="Comic Sans MS" pitchFamily="66" charset="0"/>
              </a:rPr>
              <a:t>S</a:t>
            </a:r>
            <a:r>
              <a:rPr lang="en-CA" sz="2400" baseline="-25000" dirty="0" smtClean="0"/>
              <a:t>0</a:t>
            </a:r>
            <a:r>
              <a:rPr lang="en-CA" sz="2400" dirty="0" smtClean="0"/>
              <a:t> where w=0</a:t>
            </a:r>
            <a:endParaRPr lang="en-CA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7735" y="5949280"/>
            <a:ext cx="827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Similarly, parameters </a:t>
            </a:r>
            <a:r>
              <a:rPr lang="en-CA" sz="2400" dirty="0" smtClean="0">
                <a:latin typeface="Symbol" pitchFamily="18" charset="2"/>
              </a:rPr>
              <a:t>m</a:t>
            </a:r>
            <a:r>
              <a:rPr lang="en-CA" sz="2400" baseline="-25000" dirty="0" smtClean="0"/>
              <a:t>1</a:t>
            </a:r>
            <a:r>
              <a:rPr lang="en-CA" sz="2400" dirty="0" smtClean="0"/>
              <a:t>, </a:t>
            </a:r>
            <a:r>
              <a:rPr lang="en-CA" sz="2400" dirty="0" smtClean="0">
                <a:latin typeface="Symbol" pitchFamily="18" charset="2"/>
              </a:rPr>
              <a:t>S</a:t>
            </a:r>
            <a:r>
              <a:rPr lang="en-CA" sz="2400" baseline="-25000" dirty="0" smtClean="0"/>
              <a:t>1</a:t>
            </a:r>
            <a:r>
              <a:rPr lang="en-CA" sz="2400" dirty="0" smtClean="0"/>
              <a:t> </a:t>
            </a:r>
            <a:r>
              <a:rPr lang="en-CA" sz="2400" dirty="0" smtClean="0"/>
              <a:t>learned </a:t>
            </a:r>
            <a:r>
              <a:rPr lang="en-CA" sz="2400" dirty="0" smtClean="0"/>
              <a:t>just from data </a:t>
            </a:r>
            <a:r>
              <a:rPr lang="en-CA" sz="2400" dirty="0" smtClean="0">
                <a:latin typeface="Comic Sans MS" pitchFamily="66" charset="0"/>
              </a:rPr>
              <a:t>S</a:t>
            </a:r>
            <a:r>
              <a:rPr lang="en-CA" sz="2400" baseline="-25000" dirty="0" smtClean="0"/>
              <a:t>1</a:t>
            </a:r>
            <a:r>
              <a:rPr lang="en-CA" sz="2400" dirty="0" smtClean="0"/>
              <a:t> where w=1</a:t>
            </a:r>
            <a:endParaRPr lang="en-CA" sz="2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7607" y="1457908"/>
            <a:ext cx="4835496" cy="690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708920"/>
            <a:ext cx="4752528" cy="99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221088"/>
            <a:ext cx="4464496" cy="158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Factor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Compromise between </a:t>
            </a:r>
          </a:p>
          <a:p>
            <a:pPr marL="914400" lvl="1" indent="-514350"/>
            <a:r>
              <a:rPr lang="en-CA" sz="2400" dirty="0" smtClean="0"/>
              <a:t>Full covariance matrix (desirable but many parameters)</a:t>
            </a:r>
          </a:p>
          <a:p>
            <a:pPr marL="914400" lvl="1" indent="-514350"/>
            <a:r>
              <a:rPr lang="en-CA" sz="2400" dirty="0" smtClean="0"/>
              <a:t>Diagonal covariance  matrix (no modelling of covariance)</a:t>
            </a:r>
          </a:p>
          <a:p>
            <a:pPr marL="914400" lvl="1" indent="-514350"/>
            <a:endParaRPr lang="en-CA" sz="2400" dirty="0" smtClean="0"/>
          </a:p>
          <a:p>
            <a:pPr marL="514350" indent="-514350">
              <a:buNone/>
            </a:pPr>
            <a:r>
              <a:rPr lang="en-CA" sz="2800" dirty="0" smtClean="0"/>
              <a:t>Models full covariance in a subspace </a:t>
            </a:r>
            <a:r>
              <a:rPr lang="en-CA" sz="2800" b="1" dirty="0" smtClean="0">
                <a:latin typeface="Symbol" pitchFamily="18" charset="2"/>
              </a:rPr>
              <a:t>F</a:t>
            </a:r>
          </a:p>
          <a:p>
            <a:pPr marL="514350" indent="-514350">
              <a:buNone/>
            </a:pPr>
            <a:r>
              <a:rPr lang="en-CA" sz="2800" dirty="0" smtClean="0"/>
              <a:t>Mops everything else up with diagonal component </a:t>
            </a:r>
            <a:r>
              <a:rPr lang="en-CA" sz="2800" b="1" dirty="0" smtClean="0">
                <a:latin typeface="Symbol" pitchFamily="18" charset="2"/>
              </a:rPr>
              <a:t>S</a:t>
            </a:r>
          </a:p>
          <a:p>
            <a:pPr marL="514350" indent="-51435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941168"/>
            <a:ext cx="7042597" cy="90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 smtClean="0"/>
              <a:t>Data Density</a:t>
            </a:r>
            <a:endParaRPr lang="en-CA" dirty="0"/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2" cstate="print"/>
          <a:srcRect l="3150" t="18900" r="2050" b="49137"/>
          <a:stretch>
            <a:fillRect/>
          </a:stretch>
        </p:blipFill>
        <p:spPr bwMode="auto">
          <a:xfrm>
            <a:off x="395536" y="1268760"/>
            <a:ext cx="835292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2996952"/>
            <a:ext cx="882895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Consider modelling distribution of 100x100x3 RGB Images</a:t>
            </a:r>
          </a:p>
          <a:p>
            <a:endParaRPr lang="en-CA" sz="2000" dirty="0" smtClean="0"/>
          </a:p>
          <a:p>
            <a:r>
              <a:rPr lang="en-CA" sz="2000" dirty="0" smtClean="0"/>
              <a:t>Gaussian w/ spherical covariance:    1            		covariance matrix parameters</a:t>
            </a:r>
          </a:p>
          <a:p>
            <a:endParaRPr lang="en-CA" sz="2000" dirty="0" smtClean="0"/>
          </a:p>
          <a:p>
            <a:r>
              <a:rPr lang="en-CA" sz="2000" dirty="0" smtClean="0"/>
              <a:t>Gaussian w/ diagonal covariance:	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D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dirty="0" smtClean="0"/>
              <a:t> 	         	covariance matrix parameters</a:t>
            </a:r>
          </a:p>
          <a:p>
            <a:endParaRPr lang="en-CA" sz="2000" dirty="0" smtClean="0"/>
          </a:p>
          <a:p>
            <a:r>
              <a:rPr lang="en-CA" sz="2000" dirty="0" smtClean="0"/>
              <a:t>Full Gaussian:			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~D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 smtClean="0"/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		covariance matrix parameters</a:t>
            </a:r>
          </a:p>
          <a:p>
            <a:endParaRPr lang="en-CA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CA" sz="2000" dirty="0" smtClean="0">
                <a:cs typeface="Times New Roman" pitchFamily="18" charset="0"/>
              </a:rPr>
              <a:t>PPCA:  				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~</a:t>
            </a:r>
            <a:r>
              <a:rPr lang="en-CA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sz="2000" baseline="-250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h 		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covariance matrix parameters</a:t>
            </a:r>
            <a:endParaRPr lang="en-CA" sz="2000" dirty="0" smtClean="0">
              <a:cs typeface="Times New Roman" pitchFamily="18" charset="0"/>
            </a:endParaRPr>
          </a:p>
          <a:p>
            <a:endParaRPr lang="en-CA" sz="2000" dirty="0" smtClean="0">
              <a:cs typeface="Times New Roman" pitchFamily="18" charset="0"/>
            </a:endParaRPr>
          </a:p>
          <a:p>
            <a:r>
              <a:rPr lang="en-CA" sz="2000" dirty="0" smtClean="0">
                <a:cs typeface="Times New Roman" pitchFamily="18" charset="0"/>
              </a:rPr>
              <a:t>Factor Analysis:			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~</a:t>
            </a:r>
            <a:r>
              <a:rPr lang="en-CA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sz="2000" baseline="-250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(D</a:t>
            </a:r>
            <a:r>
              <a:rPr lang="en-CA" sz="2000" baseline="-25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+1)	 covariance matrix parameters</a:t>
            </a:r>
            <a:endParaRPr lang="en-CA" sz="2000" dirty="0"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1150" y="6488668"/>
            <a:ext cx="385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(full covariance in subspace + diagonal)</a:t>
            </a:r>
            <a:endParaRPr lang="en-CA" dirty="0"/>
          </a:p>
        </p:txBody>
      </p:sp>
      <p:cxnSp>
        <p:nvCxnSpPr>
          <p:cNvPr id="10" name="Straight Arrow Connector 9"/>
          <p:cNvCxnSpPr>
            <a:stCxn id="8" idx="1"/>
            <a:endCxn id="7" idx="2"/>
          </p:cNvCxnSpPr>
          <p:nvPr/>
        </p:nvCxnSpPr>
        <p:spPr>
          <a:xfrm rot="10800000">
            <a:off x="4738006" y="6474828"/>
            <a:ext cx="553144" cy="198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Subspaces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48" y="1412776"/>
            <a:ext cx="8884148" cy="397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Factor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Compromise between </a:t>
            </a:r>
          </a:p>
          <a:p>
            <a:pPr marL="914400" lvl="1" indent="-514350"/>
            <a:r>
              <a:rPr lang="en-CA" sz="2400" dirty="0" smtClean="0"/>
              <a:t>Full covariance matrix (desirable but many parameters)</a:t>
            </a:r>
          </a:p>
          <a:p>
            <a:pPr marL="914400" lvl="1" indent="-514350"/>
            <a:r>
              <a:rPr lang="en-CA" sz="2400" dirty="0" smtClean="0"/>
              <a:t>Diagonal covariance  matrix (no modelling of covariance)</a:t>
            </a:r>
          </a:p>
          <a:p>
            <a:pPr marL="914400" lvl="1" indent="-514350"/>
            <a:endParaRPr lang="en-CA" sz="2400" dirty="0" smtClean="0"/>
          </a:p>
          <a:p>
            <a:pPr marL="514350" indent="-514350">
              <a:buNone/>
            </a:pPr>
            <a:r>
              <a:rPr lang="en-CA" sz="2800" dirty="0" smtClean="0"/>
              <a:t>Models full covariance in a subspace </a:t>
            </a:r>
            <a:r>
              <a:rPr lang="en-CA" sz="2800" b="1" dirty="0" smtClean="0">
                <a:latin typeface="Symbol" pitchFamily="18" charset="2"/>
              </a:rPr>
              <a:t>F</a:t>
            </a:r>
          </a:p>
          <a:p>
            <a:pPr marL="514350" indent="-514350">
              <a:buNone/>
            </a:pPr>
            <a:r>
              <a:rPr lang="en-CA" sz="2800" dirty="0" smtClean="0"/>
              <a:t>Mops everything else up with diagonal component </a:t>
            </a:r>
            <a:r>
              <a:rPr lang="en-CA" sz="2800" dirty="0" smtClean="0">
                <a:latin typeface="Symbol" pitchFamily="18" charset="2"/>
              </a:rPr>
              <a:t>S</a:t>
            </a:r>
          </a:p>
          <a:p>
            <a:pPr marL="514350" indent="-51435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941168"/>
            <a:ext cx="7042597" cy="90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Factor Analysis as a Marginalization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916832"/>
            <a:ext cx="5040560" cy="131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4005064"/>
            <a:ext cx="827768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3501008"/>
            <a:ext cx="5283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Then it can be shown (not  obvious)  that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628800"/>
            <a:ext cx="162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Let’s define</a:t>
            </a:r>
            <a:endParaRPr lang="en-CA" sz="2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8848" y="1268760"/>
            <a:ext cx="633150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5301208"/>
            <a:ext cx="5112568" cy="133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Sampling from factor analyzer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Factor analysis vs. </a:t>
            </a:r>
            <a:r>
              <a:rPr lang="en-CA" dirty="0" err="1" smtClean="0"/>
              <a:t>MoG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138519" cy="4372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E-Step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449343"/>
            <a:ext cx="575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Compute posterior over hidden variables</a:t>
            </a:r>
            <a:endParaRPr lang="en-CA" sz="2400" dirty="0"/>
          </a:p>
        </p:txBody>
      </p:sp>
      <p:sp>
        <p:nvSpPr>
          <p:cNvPr id="9" name="Rectangle 8"/>
          <p:cNvSpPr/>
          <p:nvPr/>
        </p:nvSpPr>
        <p:spPr bwMode="white">
          <a:xfrm>
            <a:off x="8082263" y="2063715"/>
            <a:ext cx="665034" cy="5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132856"/>
            <a:ext cx="6046691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941168"/>
            <a:ext cx="6048672" cy="117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899592" y="4293096"/>
            <a:ext cx="587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Compute expectations needed for M-Step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 smtClean="0"/>
              <a:t>E-Step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77825"/>
            <a:ext cx="6984776" cy="530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M-Step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412776"/>
            <a:ext cx="558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Optimize parameters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EM bound</a:t>
            </a:r>
            <a:endParaRPr lang="en-CA" sz="2400" dirty="0"/>
          </a:p>
        </p:txBody>
      </p:sp>
      <p:sp>
        <p:nvSpPr>
          <p:cNvPr id="9" name="Rectangle 8"/>
          <p:cNvSpPr/>
          <p:nvPr/>
        </p:nvSpPr>
        <p:spPr bwMode="white">
          <a:xfrm>
            <a:off x="8082263" y="2063715"/>
            <a:ext cx="665034" cy="5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44824"/>
            <a:ext cx="613479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301208"/>
            <a:ext cx="7776864" cy="87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55576" y="4869160"/>
            <a:ext cx="558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 smtClean="0"/>
              <a:t>where....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47423"/>
          <a:stretch>
            <a:fillRect/>
          </a:stretch>
        </p:blipFill>
        <p:spPr bwMode="auto">
          <a:xfrm>
            <a:off x="4932040" y="3140968"/>
            <a:ext cx="3672408" cy="331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88640"/>
            <a:ext cx="3657434" cy="362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r="62887"/>
          <a:stretch>
            <a:fillRect/>
          </a:stretch>
        </p:blipFill>
        <p:spPr bwMode="auto">
          <a:xfrm>
            <a:off x="5292080" y="476672"/>
            <a:ext cx="191732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95536" y="44371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CA" dirty="0" smtClean="0">
                <a:solidFill>
                  <a:srgbClr val="FF0000"/>
                </a:solidFill>
              </a:rPr>
              <a:t>Inference algorithm</a:t>
            </a:r>
            <a:r>
              <a:rPr lang="en-CA" dirty="0" smtClean="0"/>
              <a:t>:  Define prior Pr(</a:t>
            </a:r>
            <a:r>
              <a:rPr lang="en-CA" b="1" dirty="0" smtClean="0"/>
              <a:t>w</a:t>
            </a:r>
            <a:r>
              <a:rPr lang="en-CA" dirty="0" smtClean="0"/>
              <a:t>) and then compute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using </a:t>
            </a:r>
            <a:r>
              <a:rPr lang="en-CA" dirty="0" err="1" smtClean="0"/>
              <a:t>Bayes</a:t>
            </a:r>
            <a:r>
              <a:rPr lang="en-CA" dirty="0" smtClean="0"/>
              <a:t>’ rule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5301208"/>
            <a:ext cx="4032448" cy="7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979712" y="1637184"/>
            <a:ext cx="4752527" cy="1143744"/>
            <a:chOff x="1187624" y="1844824"/>
            <a:chExt cx="3948377" cy="872480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r="81220" b="70732"/>
            <a:stretch>
              <a:fillRect/>
            </a:stretch>
          </p:blipFill>
          <p:spPr bwMode="auto">
            <a:xfrm>
              <a:off x="1187624" y="1844824"/>
              <a:ext cx="1152128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7470" t="75326" r="35776"/>
            <a:stretch>
              <a:fillRect/>
            </a:stretch>
          </p:blipFill>
          <p:spPr bwMode="auto">
            <a:xfrm>
              <a:off x="2267744" y="1988840"/>
              <a:ext cx="2868257" cy="728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M-Step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412776"/>
            <a:ext cx="558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Optimize parameters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EM bound</a:t>
            </a:r>
            <a:endParaRPr lang="en-CA" sz="2400" dirty="0"/>
          </a:p>
        </p:txBody>
      </p:sp>
      <p:sp>
        <p:nvSpPr>
          <p:cNvPr id="9" name="Rectangle 8"/>
          <p:cNvSpPr/>
          <p:nvPr/>
        </p:nvSpPr>
        <p:spPr bwMode="white">
          <a:xfrm>
            <a:off x="8082263" y="2063715"/>
            <a:ext cx="665034" cy="5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221088"/>
            <a:ext cx="4557177" cy="201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852936"/>
            <a:ext cx="7272808" cy="81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83568" y="2636912"/>
            <a:ext cx="5589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 smtClean="0"/>
              <a:t>where...</a:t>
            </a:r>
          </a:p>
          <a:p>
            <a:pPr marL="457200" indent="-457200"/>
            <a:endParaRPr lang="en-CA" sz="2400" dirty="0" smtClean="0"/>
          </a:p>
          <a:p>
            <a:pPr marL="457200" indent="-457200"/>
            <a:endParaRPr lang="en-CA" sz="2400" dirty="0" smtClean="0"/>
          </a:p>
          <a:p>
            <a:pPr marL="457200" indent="-457200"/>
            <a:r>
              <a:rPr lang="en-CA" sz="2400" dirty="0" smtClean="0"/>
              <a:t>giving expressions: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Face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640960" cy="3396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Picture 2"/>
          <p:cNvSpPr>
            <a:spLocks noChangeAspect="1" noChangeArrowheads="1"/>
          </p:cNvSpPr>
          <p:nvPr/>
        </p:nvSpPr>
        <p:spPr bwMode="auto">
          <a:xfrm>
            <a:off x="277813" y="3357563"/>
            <a:ext cx="85471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14313" y="269775"/>
            <a:ext cx="8715375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GB" sz="4400" dirty="0">
                <a:latin typeface="+mj-lt"/>
                <a:ea typeface="+mj-ea"/>
                <a:cs typeface="+mj-cs"/>
              </a:rPr>
              <a:t>Sampling from 10 parameter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13" y="1428750"/>
            <a:ext cx="7269939" cy="18466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dirty="0">
                <a:latin typeface="+mn-lt"/>
              </a:rPr>
              <a:t>To generate:</a:t>
            </a:r>
          </a:p>
          <a:p>
            <a:pPr>
              <a:defRPr/>
            </a:pPr>
            <a:endParaRPr lang="en-GB" sz="10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>
                <a:latin typeface="+mn-lt"/>
              </a:rPr>
              <a:t>Choose factor loadings, </a:t>
            </a:r>
            <a:r>
              <a:rPr lang="en-GB" sz="2000" b="1" dirty="0">
                <a:latin typeface="+mn-lt"/>
              </a:rPr>
              <a:t>h</a:t>
            </a:r>
            <a:r>
              <a:rPr lang="en-GB" sz="2000" baseline="-25000" dirty="0">
                <a:latin typeface="+mn-lt"/>
              </a:rPr>
              <a:t>i</a:t>
            </a:r>
            <a:r>
              <a:rPr lang="en-GB" sz="2000" dirty="0">
                <a:latin typeface="+mn-lt"/>
              </a:rPr>
              <a:t> from standard normal distribution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>
                <a:latin typeface="+mn-lt"/>
              </a:rPr>
              <a:t>Multiply by factors, </a:t>
            </a:r>
            <a:r>
              <a:rPr lang="en-GB" sz="2000" b="1" dirty="0">
                <a:latin typeface="Symbol" pitchFamily="18" charset="2"/>
              </a:rPr>
              <a:t>F</a:t>
            </a:r>
            <a:r>
              <a:rPr lang="en-GB" sz="2000" dirty="0">
                <a:latin typeface="+mn-lt"/>
              </a:rPr>
              <a:t> 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>
                <a:latin typeface="+mn-lt"/>
              </a:rPr>
              <a:t>Add mean, </a:t>
            </a:r>
            <a:r>
              <a:rPr lang="en-GB" sz="2000" b="1" dirty="0">
                <a:latin typeface="Symbol" pitchFamily="18" charset="2"/>
              </a:rPr>
              <a:t>m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 smtClean="0">
                <a:latin typeface="+mn-lt"/>
              </a:rPr>
              <a:t>(should add </a:t>
            </a:r>
            <a:r>
              <a:rPr lang="en-GB" sz="2000" dirty="0">
                <a:latin typeface="+mn-lt"/>
              </a:rPr>
              <a:t>random noise component </a:t>
            </a:r>
            <a:r>
              <a:rPr lang="en-GB" sz="2000" dirty="0" err="1">
                <a:latin typeface="Symbol" pitchFamily="18" charset="2"/>
              </a:rPr>
              <a:t>e</a:t>
            </a:r>
            <a:r>
              <a:rPr lang="en-GB" sz="2000" baseline="-25000" dirty="0" err="1">
                <a:latin typeface="+mn-lt"/>
              </a:rPr>
              <a:t>i</a:t>
            </a:r>
            <a:r>
              <a:rPr lang="en-GB" sz="2000" dirty="0">
                <a:latin typeface="+mn-lt"/>
              </a:rPr>
              <a:t> w/ diagonal </a:t>
            </a:r>
            <a:r>
              <a:rPr lang="en-GB" sz="2000" dirty="0" err="1">
                <a:latin typeface="+mn-lt"/>
              </a:rPr>
              <a:t>cov</a:t>
            </a:r>
            <a:r>
              <a:rPr lang="en-GB" sz="2000" dirty="0">
                <a:latin typeface="+mn-lt"/>
              </a:rPr>
              <a:t> </a:t>
            </a:r>
            <a:r>
              <a:rPr lang="en-GB" sz="2000" b="1" dirty="0" smtClean="0">
                <a:latin typeface="Symbol" pitchFamily="18" charset="2"/>
              </a:rPr>
              <a:t>S)</a:t>
            </a:r>
            <a:endParaRPr lang="en-GB" sz="2400" b="1" dirty="0">
              <a:latin typeface="Symbol" pitchFamily="18" charset="2"/>
            </a:endParaRPr>
          </a:p>
        </p:txBody>
      </p:sp>
      <p:pic>
        <p:nvPicPr>
          <p:cNvPr id="98309" name="Picture 2"/>
          <p:cNvPicPr>
            <a:picLocks noChangeAspect="1" noChangeArrowheads="1"/>
          </p:cNvPicPr>
          <p:nvPr/>
        </p:nvPicPr>
        <p:blipFill>
          <a:blip r:embed="rId2" cstate="print"/>
          <a:srcRect l="23047" t="48134" r="20117" b="16833"/>
          <a:stretch>
            <a:fillRect/>
          </a:stretch>
        </p:blipFill>
        <p:spPr bwMode="auto">
          <a:xfrm>
            <a:off x="0" y="3356992"/>
            <a:ext cx="9048750" cy="304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Picture 2"/>
          <p:cNvSpPr>
            <a:spLocks noChangeAspect="1" noChangeArrowheads="1"/>
          </p:cNvSpPr>
          <p:nvPr/>
        </p:nvSpPr>
        <p:spPr bwMode="auto">
          <a:xfrm>
            <a:off x="277813" y="3357563"/>
            <a:ext cx="85471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14313" y="269775"/>
            <a:ext cx="8715375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GB" sz="4400" dirty="0" smtClean="0">
                <a:latin typeface="+mj-lt"/>
                <a:ea typeface="+mj-ea"/>
                <a:cs typeface="+mj-cs"/>
              </a:rPr>
              <a:t>Combining Models</a:t>
            </a:r>
            <a:endParaRPr lang="en-GB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428750"/>
            <a:ext cx="65705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dirty="0" smtClean="0">
                <a:latin typeface="+mn-lt"/>
              </a:rPr>
              <a:t>Can combine three models in various combinations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2204864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Mixture of t-distributions = mixture of Gaussians + t-distributions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Robust subspace models = t-distributions + factor analysis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 smtClean="0"/>
              <a:t>Mixture of factor </a:t>
            </a:r>
            <a:r>
              <a:rPr lang="en-CA" dirty="0" err="1" smtClean="0"/>
              <a:t>analyizers</a:t>
            </a:r>
            <a:r>
              <a:rPr lang="en-CA" dirty="0" smtClean="0"/>
              <a:t> = mixture of Gaussians + factor analysis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1" y="3501008"/>
            <a:ext cx="80648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dirty="0" smtClean="0"/>
              <a:t>Or combine all models to </a:t>
            </a:r>
            <a:r>
              <a:rPr lang="en-GB" sz="2400" dirty="0" smtClean="0">
                <a:solidFill>
                  <a:srgbClr val="FF0000"/>
                </a:solidFill>
              </a:rPr>
              <a:t>create mixture of robust subspace models </a:t>
            </a:r>
            <a:endParaRPr lang="en-GB" sz="2400" dirty="0" smtClean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509120"/>
            <a:ext cx="6264696" cy="1086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Densities for classification</a:t>
            </a:r>
          </a:p>
          <a:p>
            <a:r>
              <a:rPr lang="en-CA" dirty="0" smtClean="0"/>
              <a:t>Models with hidden variables</a:t>
            </a:r>
          </a:p>
          <a:p>
            <a:pPr lvl="1"/>
            <a:r>
              <a:rPr lang="en-CA" dirty="0" smtClean="0"/>
              <a:t>Mixture of Gaussians</a:t>
            </a:r>
          </a:p>
          <a:p>
            <a:pPr lvl="1"/>
            <a:r>
              <a:rPr lang="en-CA" dirty="0" smtClean="0"/>
              <a:t>t-distributions</a:t>
            </a:r>
          </a:p>
          <a:p>
            <a:pPr lvl="1"/>
            <a:r>
              <a:rPr lang="en-CA" dirty="0" smtClean="0"/>
              <a:t>Factor analysis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EM algorithm in detail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 Maximization</a:t>
            </a:r>
          </a:p>
        </p:txBody>
      </p:sp>
      <p:sp>
        <p:nvSpPr>
          <p:cNvPr id="81923" name="TextBox 3"/>
          <p:cNvSpPr txBox="1">
            <a:spLocks noChangeArrowheads="1"/>
          </p:cNvSpPr>
          <p:nvPr/>
        </p:nvSpPr>
        <p:spPr bwMode="auto">
          <a:xfrm>
            <a:off x="571500" y="1416050"/>
            <a:ext cx="77152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Problem:  </a:t>
            </a:r>
            <a:r>
              <a:rPr lang="en-GB" sz="2400" dirty="0" smtClean="0"/>
              <a:t>Optimize cost functions of the form</a:t>
            </a:r>
          </a:p>
          <a:p>
            <a:endParaRPr lang="en-GB" sz="2400" baseline="-25000" dirty="0" smtClean="0">
              <a:solidFill>
                <a:srgbClr val="FF0000"/>
              </a:solidFill>
            </a:endParaRPr>
          </a:p>
        </p:txBody>
      </p:sp>
      <p:sp>
        <p:nvSpPr>
          <p:cNvPr id="81924" name="TextBox 4"/>
          <p:cNvSpPr txBox="1">
            <a:spLocks noChangeArrowheads="1"/>
          </p:cNvSpPr>
          <p:nvPr/>
        </p:nvSpPr>
        <p:spPr bwMode="auto">
          <a:xfrm>
            <a:off x="571472" y="4500570"/>
            <a:ext cx="81438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Solution: </a:t>
            </a:r>
            <a:r>
              <a:rPr lang="en-GB" sz="2400" dirty="0"/>
              <a:t> Expectation Maximization (EM) algorithm 					</a:t>
            </a:r>
            <a:r>
              <a:rPr lang="en-GB" dirty="0"/>
              <a:t>(</a:t>
            </a:r>
            <a:r>
              <a:rPr lang="en-GB" dirty="0" err="1"/>
              <a:t>Dempster</a:t>
            </a:r>
            <a:r>
              <a:rPr lang="en-GB" dirty="0"/>
              <a:t>, Laird and Rubin 1977)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2071678"/>
            <a:ext cx="4714908" cy="205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71472" y="5429264"/>
            <a:ext cx="81438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Key idea: </a:t>
            </a:r>
            <a:r>
              <a:rPr lang="en-GB" sz="2400" dirty="0" smtClean="0"/>
              <a:t> Define lower bound on log-likelihood and 					increase at each iteration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6215074" y="2571744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65730" y="3357562"/>
            <a:ext cx="172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+mn-lt"/>
              </a:rPr>
              <a:t>Continuous case</a:t>
            </a:r>
            <a:endParaRPr lang="en-US" dirty="0" smtClean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2330" y="2428868"/>
            <a:ext cx="141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+mn-lt"/>
              </a:rPr>
              <a:t>Discrete case</a:t>
            </a:r>
            <a:endParaRPr lang="en-US" dirty="0" smtClean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6215074" y="3571876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Expectation Maximization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276872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Defines a lower bound on log likelihood and increases bound iteratively</a:t>
            </a:r>
            <a:endParaRPr lang="en-CA" sz="2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140968"/>
            <a:ext cx="6768752" cy="2793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Lower bound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5445224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Lower bound is a </a:t>
            </a:r>
            <a:r>
              <a:rPr lang="en-CA" sz="2400" i="1" dirty="0" smtClean="0"/>
              <a:t>function</a:t>
            </a:r>
            <a:r>
              <a:rPr lang="en-CA" sz="2400" dirty="0" smtClean="0"/>
              <a:t> of parameters </a:t>
            </a:r>
            <a:r>
              <a:rPr lang="en-CA" sz="2400" dirty="0" smtClean="0">
                <a:latin typeface="Symbol" pitchFamily="18" charset="2"/>
              </a:rPr>
              <a:t>q</a:t>
            </a:r>
            <a:r>
              <a:rPr lang="en-CA" sz="2400" dirty="0" smtClean="0"/>
              <a:t> and a </a:t>
            </a:r>
            <a:r>
              <a:rPr lang="en-CA" sz="2400" i="1" dirty="0" smtClean="0"/>
              <a:t>set </a:t>
            </a:r>
            <a:r>
              <a:rPr lang="en-CA" sz="2400" dirty="0" smtClean="0"/>
              <a:t>of probability distributions {q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(</a:t>
            </a:r>
            <a:r>
              <a:rPr lang="en-CA" sz="2400" b="1" dirty="0" smtClean="0"/>
              <a:t>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)}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7776864" cy="31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437112"/>
            <a:ext cx="7128792" cy="976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E-Step &amp; M-Step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683568" y="1556792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E-Step</a:t>
            </a:r>
            <a:r>
              <a:rPr lang="en-CA" sz="2400" dirty="0" smtClean="0"/>
              <a:t>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distributions {q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(</a:t>
            </a:r>
            <a:r>
              <a:rPr lang="en-CA" sz="2400" b="1" dirty="0" smtClean="0"/>
              <a:t>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)}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>
                <a:solidFill>
                  <a:srgbClr val="FF0000"/>
                </a:solidFill>
              </a:rPr>
              <a:t>M-Step</a:t>
            </a:r>
            <a:r>
              <a:rPr lang="en-CA" sz="2400" dirty="0" smtClean="0"/>
              <a:t>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parameters </a:t>
            </a:r>
            <a:r>
              <a:rPr lang="en-CA" sz="2400" dirty="0" smtClean="0">
                <a:latin typeface="Symbol" pitchFamily="18" charset="2"/>
              </a:rPr>
              <a:t>q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4509120"/>
            <a:ext cx="4968552" cy="12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420888"/>
            <a:ext cx="5688632" cy="99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5264"/>
            <a:ext cx="8476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+mn-lt"/>
              </a:rPr>
              <a:t>E-Step: </a:t>
            </a:r>
            <a:r>
              <a:rPr lang="en-GB" sz="2400" dirty="0" smtClean="0">
                <a:latin typeface="+mn-lt"/>
              </a:rPr>
              <a:t>Update {q</a:t>
            </a:r>
            <a:r>
              <a:rPr lang="en-GB" sz="2400" baseline="-25000" dirty="0" smtClean="0">
                <a:latin typeface="+mn-lt"/>
              </a:rPr>
              <a:t>i</a:t>
            </a:r>
            <a:r>
              <a:rPr lang="en-GB" sz="2400" dirty="0" smtClean="0">
                <a:latin typeface="+mn-lt"/>
              </a:rPr>
              <a:t>[</a:t>
            </a:r>
            <a:r>
              <a:rPr lang="en-GB" sz="2400" b="1" dirty="0" smtClean="0">
                <a:latin typeface="+mn-lt"/>
              </a:rPr>
              <a:t>h</a:t>
            </a:r>
            <a:r>
              <a:rPr lang="en-GB" sz="2400" baseline="-25000" dirty="0" smtClean="0">
                <a:latin typeface="+mn-lt"/>
              </a:rPr>
              <a:t>i</a:t>
            </a:r>
            <a:r>
              <a:rPr lang="en-GB" sz="2400" dirty="0" smtClean="0">
                <a:latin typeface="+mn-lt"/>
              </a:rPr>
              <a:t>]} so that bound equals log likelihood for this </a:t>
            </a:r>
            <a:r>
              <a:rPr lang="en-GB" sz="2400" b="1" dirty="0" smtClean="0">
                <a:latin typeface="Symbol" pitchFamily="18" charset="2"/>
              </a:rPr>
              <a:t>q</a:t>
            </a:r>
            <a:endParaRPr lang="en-US" sz="2400" b="1" dirty="0" smtClean="0">
              <a:latin typeface="Symbol" pitchFamily="18" charset="2"/>
            </a:endParaRP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50145"/>
          <a:stretch>
            <a:fillRect/>
          </a:stretch>
        </p:blipFill>
        <p:spPr bwMode="auto">
          <a:xfrm>
            <a:off x="1547664" y="332656"/>
            <a:ext cx="5832648" cy="53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1547664" y="209160"/>
            <a:ext cx="50405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Experiment</a:t>
            </a:r>
            <a:endParaRPr lang="en-C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r="64508"/>
          <a:stretch>
            <a:fillRect/>
          </a:stretch>
        </p:blipFill>
        <p:spPr bwMode="auto">
          <a:xfrm>
            <a:off x="4427984" y="1556792"/>
            <a:ext cx="452808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1844824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1000 non-faces</a:t>
            </a:r>
          </a:p>
          <a:p>
            <a:r>
              <a:rPr lang="en-CA" sz="2000" dirty="0" smtClean="0"/>
              <a:t>1000 faces</a:t>
            </a:r>
          </a:p>
          <a:p>
            <a:endParaRPr lang="en-CA" sz="2000" dirty="0" smtClean="0"/>
          </a:p>
          <a:p>
            <a:r>
              <a:rPr lang="en-CA" sz="2000" dirty="0" smtClean="0"/>
              <a:t>60x60x3 Images =10800 x1 vectors</a:t>
            </a:r>
          </a:p>
          <a:p>
            <a:endParaRPr lang="en-CA" sz="2000" dirty="0" smtClean="0"/>
          </a:p>
          <a:p>
            <a:r>
              <a:rPr lang="en-CA" sz="2000" dirty="0" smtClean="0"/>
              <a:t>Equal priors </a:t>
            </a:r>
            <a:r>
              <a:rPr lang="en-CA" sz="2000" dirty="0" smtClean="0"/>
              <a:t>Pr(w=1</a:t>
            </a:r>
            <a:r>
              <a:rPr lang="en-CA" sz="2000" dirty="0" smtClean="0"/>
              <a:t>)=</a:t>
            </a:r>
            <a:r>
              <a:rPr lang="en-CA" sz="2000" dirty="0" smtClean="0"/>
              <a:t>Pr(w=0</a:t>
            </a:r>
            <a:r>
              <a:rPr lang="en-CA" sz="2000" dirty="0" smtClean="0"/>
              <a:t>) = 0.5</a:t>
            </a:r>
          </a:p>
          <a:p>
            <a:endParaRPr lang="en-CA" sz="2000" dirty="0" smtClean="0"/>
          </a:p>
          <a:p>
            <a:r>
              <a:rPr lang="en-CA" sz="2000" dirty="0" smtClean="0"/>
              <a:t>75% performance on test set.  Not very good!</a:t>
            </a:r>
            <a:endParaRPr lang="en-CA" sz="20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7423" y="5949280"/>
            <a:ext cx="414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+mn-lt"/>
              </a:rPr>
              <a:t>M-Step: </a:t>
            </a:r>
            <a:r>
              <a:rPr lang="en-GB" sz="2400" dirty="0" smtClean="0">
                <a:latin typeface="+mn-lt"/>
              </a:rPr>
              <a:t>Update </a:t>
            </a:r>
            <a:r>
              <a:rPr lang="en-GB" sz="2400" b="1" dirty="0" smtClean="0">
                <a:latin typeface="Symbol" pitchFamily="18" charset="2"/>
              </a:rPr>
              <a:t>q</a:t>
            </a:r>
            <a:r>
              <a:rPr lang="en-US" sz="2400" dirty="0" smtClean="0">
                <a:latin typeface="Symbol" pitchFamily="18" charset="2"/>
              </a:rPr>
              <a:t> </a:t>
            </a:r>
            <a:r>
              <a:rPr lang="en-GB" sz="2400" dirty="0" smtClean="0">
                <a:latin typeface="+mn-lt"/>
              </a:rPr>
              <a:t>to maximum</a:t>
            </a:r>
            <a:endParaRPr lang="en-US" sz="2400" dirty="0" smtClean="0">
              <a:latin typeface="Symbol" pitchFamily="18" charset="2"/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49675"/>
          <a:stretch>
            <a:fillRect/>
          </a:stretch>
        </p:blipFill>
        <p:spPr bwMode="auto">
          <a:xfrm>
            <a:off x="1570606" y="260648"/>
            <a:ext cx="6097738" cy="557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1547664" y="188640"/>
            <a:ext cx="50405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8"/>
            <a:ext cx="6134597" cy="505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Missing Parts of Argument</a:t>
            </a:r>
            <a:endParaRPr lang="en-CA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Missing Parts of Argument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CA" dirty="0" smtClean="0"/>
              <a:t>Show that this is a lower bound</a:t>
            </a:r>
          </a:p>
          <a:p>
            <a:pPr marL="514350" indent="-514350">
              <a:buAutoNum type="arabicPeriod"/>
            </a:pPr>
            <a:r>
              <a:rPr lang="en-CA" dirty="0" smtClean="0"/>
              <a:t>Show that the E-Step update is correct</a:t>
            </a:r>
          </a:p>
          <a:p>
            <a:pPr marL="514350" indent="-514350">
              <a:buAutoNum type="arabicPeriod"/>
            </a:pPr>
            <a:r>
              <a:rPr lang="en-CA" dirty="0" smtClean="0"/>
              <a:t>Show that the M-Step update is correct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GB" dirty="0" smtClean="0"/>
              <a:t>Jensen’s Inequality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t="22222"/>
          <a:stretch>
            <a:fillRect/>
          </a:stretch>
        </p:blipFill>
        <p:spPr bwMode="auto">
          <a:xfrm>
            <a:off x="323528" y="4797152"/>
            <a:ext cx="3314320" cy="55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509120"/>
            <a:ext cx="3459436" cy="8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627784" y="4797152"/>
            <a:ext cx="169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latin typeface="+mn-lt"/>
              </a:rPr>
              <a:t>or…</a:t>
            </a:r>
          </a:p>
          <a:p>
            <a:pPr algn="r"/>
            <a:endParaRPr lang="en-GB" dirty="0" smtClean="0"/>
          </a:p>
          <a:p>
            <a:pPr algn="r"/>
            <a:endParaRPr lang="en-GB" dirty="0" smtClean="0"/>
          </a:p>
          <a:p>
            <a:pPr algn="r"/>
            <a:r>
              <a:rPr lang="en-GB" dirty="0" smtClean="0"/>
              <a:t>similarly</a:t>
            </a:r>
            <a:endParaRPr lang="en-US" dirty="0" smtClean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5373216"/>
            <a:ext cx="414888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2195736" y="6408465"/>
            <a:ext cx="4392488" cy="26089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124744"/>
            <a:ext cx="8334433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Lower Bound for EM Algorithm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1600" y="4643844"/>
            <a:ext cx="396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Where we have used Jensen’s inequality</a:t>
            </a:r>
            <a:endParaRPr lang="en-CA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5085184"/>
            <a:ext cx="414888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12776"/>
            <a:ext cx="7200800" cy="2983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8492809" cy="317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16200000" flipV="1">
            <a:off x="3329708" y="4910692"/>
            <a:ext cx="57606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61021" y="5507940"/>
            <a:ext cx="196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+mn-lt"/>
              </a:rPr>
              <a:t>Constant </a:t>
            </a:r>
            <a:r>
              <a:rPr lang="en-GB" dirty="0" err="1" smtClean="0">
                <a:latin typeface="+mn-lt"/>
              </a:rPr>
              <a:t>w.r.t</a:t>
            </a:r>
            <a:r>
              <a:rPr lang="en-GB" dirty="0" smtClean="0">
                <a:latin typeface="+mn-lt"/>
              </a:rPr>
              <a:t>. q(h)</a:t>
            </a:r>
            <a:endParaRPr lang="en-US" dirty="0" smtClean="0"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6023056" y="5227775"/>
            <a:ext cx="432048" cy="13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75665" y="5463525"/>
            <a:ext cx="229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+mn-lt"/>
              </a:rPr>
              <a:t>Only this term matters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-32" y="274638"/>
            <a:ext cx="847251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        E-Step – Optimize bound </a:t>
            </a:r>
            <a:r>
              <a:rPr kumimoji="0" lang="en-GB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w.r.t</a:t>
            </a:r>
            <a:r>
              <a:rPr kumimoji="0" lang="en-GB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CA" sz="3600" dirty="0" smtClean="0"/>
              <a:t>{q</a:t>
            </a:r>
            <a:r>
              <a:rPr lang="en-CA" sz="3600" baseline="-25000" dirty="0" smtClean="0"/>
              <a:t>i</a:t>
            </a:r>
            <a:r>
              <a:rPr lang="en-CA" sz="3600" dirty="0" smtClean="0"/>
              <a:t>(</a:t>
            </a:r>
            <a:r>
              <a:rPr lang="en-CA" sz="3600" b="1" dirty="0" smtClean="0"/>
              <a:t>h</a:t>
            </a:r>
            <a:r>
              <a:rPr lang="en-CA" sz="3600" baseline="-25000" dirty="0" smtClean="0"/>
              <a:t>i</a:t>
            </a:r>
            <a:r>
              <a:rPr lang="en-CA" sz="3600" dirty="0" smtClean="0"/>
              <a:t>)}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E-Step</a:t>
            </a:r>
            <a:endParaRPr lang="en-CA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4103948" y="432910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3729" y="5589240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 </a:t>
            </a:r>
            <a:r>
              <a:rPr lang="en-CA" dirty="0" err="1" smtClean="0"/>
              <a:t>Kullback</a:t>
            </a:r>
            <a:r>
              <a:rPr lang="en-CA" dirty="0" smtClean="0"/>
              <a:t> </a:t>
            </a:r>
            <a:r>
              <a:rPr lang="en-CA" dirty="0" err="1" smtClean="0"/>
              <a:t>Leibler</a:t>
            </a:r>
            <a:r>
              <a:rPr lang="en-CA" dirty="0" smtClean="0"/>
              <a:t> divergence – distance between probability distributions .  We are maximizing the negative distance (i.e. Minimizing distance)</a:t>
            </a:r>
            <a:endParaRPr lang="en-CA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7740352" cy="20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Use this relation</a:t>
            </a:r>
            <a:endParaRPr lang="en-CA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268760"/>
            <a:ext cx="5070616" cy="430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79912" y="5661248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log[y]&lt;y-1</a:t>
            </a:r>
            <a:endParaRPr lang="en-CA" sz="28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Kullback</a:t>
            </a:r>
            <a:r>
              <a:rPr lang="en-CA" dirty="0" smtClean="0"/>
              <a:t> </a:t>
            </a:r>
            <a:r>
              <a:rPr lang="en-CA" dirty="0" err="1" smtClean="0"/>
              <a:t>Leibler</a:t>
            </a:r>
            <a:r>
              <a:rPr lang="en-CA" dirty="0" smtClean="0"/>
              <a:t> Divergence</a:t>
            </a:r>
            <a:endParaRPr lang="en-CA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t="51277"/>
          <a:stretch>
            <a:fillRect/>
          </a:stretch>
        </p:blipFill>
        <p:spPr bwMode="auto">
          <a:xfrm>
            <a:off x="323528" y="4373488"/>
            <a:ext cx="8352928" cy="95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r="87169" b="38161"/>
          <a:stretch>
            <a:fillRect/>
          </a:stretch>
        </p:blipFill>
        <p:spPr bwMode="auto">
          <a:xfrm>
            <a:off x="323528" y="4301480"/>
            <a:ext cx="1071736" cy="121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5536" y="3861048"/>
            <a:ext cx="486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So the cost function must be positive 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5537" y="5589240"/>
            <a:ext cx="8280920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In other words, the best we can do is choose q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(</a:t>
            </a:r>
            <a:r>
              <a:rPr lang="en-CA" sz="2400" b="1" dirty="0" smtClean="0"/>
              <a:t>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) so that this is zero</a:t>
            </a:r>
            <a:endParaRPr lang="en-CA" sz="2400" dirty="0"/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700808"/>
            <a:ext cx="8222058" cy="19251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8546871" y="3143248"/>
            <a:ext cx="28803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E-Step</a:t>
            </a:r>
            <a:endParaRPr lang="en-CA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t="51277"/>
          <a:stretch>
            <a:fillRect/>
          </a:stretch>
        </p:blipFill>
        <p:spPr bwMode="auto">
          <a:xfrm>
            <a:off x="323528" y="2039058"/>
            <a:ext cx="8352928" cy="95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5536" y="1268760"/>
            <a:ext cx="486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So the cost function must be positive 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7" y="3183359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The best we can do is choose q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(</a:t>
            </a:r>
            <a:r>
              <a:rPr lang="en-CA" sz="2400" b="1" dirty="0" smtClean="0"/>
              <a:t>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) so that this is zero.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3759423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How can we do this? Easy – choose posterior Pr(</a:t>
            </a:r>
            <a:r>
              <a:rPr lang="en-CA" sz="2400" b="1" dirty="0" err="1" smtClean="0"/>
              <a:t>h</a:t>
            </a:r>
            <a:r>
              <a:rPr lang="en-CA" sz="2400" dirty="0" err="1" smtClean="0"/>
              <a:t>|x</a:t>
            </a:r>
            <a:r>
              <a:rPr lang="en-CA" sz="2400" dirty="0" smtClean="0"/>
              <a:t>)</a:t>
            </a:r>
            <a:endParaRPr lang="en-CA" sz="2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r="87169" b="38161"/>
          <a:stretch>
            <a:fillRect/>
          </a:stretch>
        </p:blipFill>
        <p:spPr bwMode="auto">
          <a:xfrm>
            <a:off x="539552" y="1700808"/>
            <a:ext cx="1071736" cy="121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024" y="4509120"/>
            <a:ext cx="8605464" cy="137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 bwMode="white">
          <a:xfrm>
            <a:off x="8748464" y="5373216"/>
            <a:ext cx="288032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 (diagonal covariance)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172" y="1484784"/>
            <a:ext cx="891482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14282" y="274638"/>
            <a:ext cx="847251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M-Step – Optimize bound </a:t>
            </a:r>
            <a:r>
              <a:rPr kumimoji="0" lang="en-GB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w.r.t</a:t>
            </a:r>
            <a:r>
              <a:rPr kumimoji="0" lang="en-GB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</a:t>
            </a:r>
            <a:r>
              <a:rPr kumimoji="0" lang="en-GB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j-ea"/>
                <a:cs typeface="+mj-cs"/>
              </a:rPr>
              <a:t>q</a:t>
            </a:r>
            <a:r>
              <a:rPr kumimoji="0" lang="en-GB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5157192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n-lt"/>
              </a:rPr>
              <a:t>In the M-Step we optimize expected joint log likelihood with respect to parameters</a:t>
            </a:r>
            <a:r>
              <a:rPr lang="en-GB" sz="2400" dirty="0" smtClean="0">
                <a:latin typeface="Symbol" pitchFamily="18" charset="2"/>
              </a:rPr>
              <a:t> </a:t>
            </a:r>
            <a:r>
              <a:rPr lang="en-GB" sz="2400" b="1" dirty="0" smtClean="0">
                <a:latin typeface="Symbol" pitchFamily="18" charset="2"/>
              </a:rPr>
              <a:t>q</a:t>
            </a:r>
            <a:r>
              <a:rPr lang="en-GB" sz="2400" dirty="0" smtClean="0">
                <a:latin typeface="Symbol" pitchFamily="18" charset="2"/>
              </a:rPr>
              <a:t> </a:t>
            </a:r>
            <a:r>
              <a:rPr lang="en-GB" sz="2400" dirty="0" smtClean="0">
                <a:latin typeface="+mn-lt"/>
              </a:rPr>
              <a:t>(Expectation </a:t>
            </a:r>
            <a:r>
              <a:rPr lang="en-GB" sz="2400" dirty="0" err="1" smtClean="0">
                <a:latin typeface="+mn-lt"/>
              </a:rPr>
              <a:t>w.r.t</a:t>
            </a:r>
            <a:r>
              <a:rPr lang="en-GB" sz="2400" dirty="0" smtClean="0">
                <a:latin typeface="+mn-lt"/>
              </a:rPr>
              <a:t> distribution from E-Step)</a:t>
            </a:r>
            <a:endParaRPr lang="en-US" sz="2400" dirty="0" smtClean="0">
              <a:latin typeface="+mn-lt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568952" cy="336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 bwMode="white">
          <a:xfrm>
            <a:off x="8532440" y="4293096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E-Step &amp; M-Step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683568" y="1556792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E-Step</a:t>
            </a:r>
            <a:r>
              <a:rPr lang="en-CA" sz="2400" dirty="0" smtClean="0"/>
              <a:t>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distributions q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(</a:t>
            </a:r>
            <a:r>
              <a:rPr lang="en-CA" sz="2400" b="1" dirty="0" smtClean="0"/>
              <a:t>h</a:t>
            </a:r>
            <a:r>
              <a:rPr lang="en-CA" sz="2400" baseline="-25000" dirty="0" smtClean="0"/>
              <a:t>i</a:t>
            </a:r>
            <a:r>
              <a:rPr lang="en-CA" sz="2400" dirty="0" smtClean="0"/>
              <a:t>)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>
                <a:solidFill>
                  <a:srgbClr val="FF0000"/>
                </a:solidFill>
              </a:rPr>
              <a:t>M-Step</a:t>
            </a:r>
            <a:r>
              <a:rPr lang="en-CA" sz="2400" dirty="0" smtClean="0"/>
              <a:t> – Maximize bound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76872"/>
            <a:ext cx="7200800" cy="99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797152"/>
            <a:ext cx="7344816" cy="101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Densities for classification</a:t>
            </a:r>
          </a:p>
          <a:p>
            <a:r>
              <a:rPr lang="en-CA" dirty="0" smtClean="0"/>
              <a:t>Models with hidden variables</a:t>
            </a:r>
          </a:p>
          <a:p>
            <a:pPr lvl="1"/>
            <a:r>
              <a:rPr lang="en-CA" dirty="0" smtClean="0"/>
              <a:t>Mixture of Gaussians</a:t>
            </a:r>
          </a:p>
          <a:p>
            <a:pPr lvl="1"/>
            <a:r>
              <a:rPr lang="en-CA" dirty="0" smtClean="0"/>
              <a:t>t-distributions</a:t>
            </a:r>
          </a:p>
          <a:p>
            <a:pPr lvl="1"/>
            <a:r>
              <a:rPr lang="en-CA" dirty="0" smtClean="0"/>
              <a:t>Factor analysis</a:t>
            </a:r>
          </a:p>
          <a:p>
            <a:r>
              <a:rPr lang="en-CA" dirty="0" smtClean="0"/>
              <a:t>EM algorithm in detail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Applications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Face Detection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573016"/>
            <a:ext cx="6566633" cy="2050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r="64508" b="52941"/>
          <a:stretch>
            <a:fillRect/>
          </a:stretch>
        </p:blipFill>
        <p:spPr bwMode="auto">
          <a:xfrm>
            <a:off x="395536" y="1460096"/>
            <a:ext cx="4010591" cy="204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t="48529" r="64508"/>
          <a:stretch>
            <a:fillRect/>
          </a:stretch>
        </p:blipFill>
        <p:spPr bwMode="auto">
          <a:xfrm>
            <a:off x="4716016" y="1484784"/>
            <a:ext cx="401059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805264"/>
            <a:ext cx="807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(not a very realistic model – face detection really done using discriminative methods)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Object recognition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68" y="1556792"/>
            <a:ext cx="8963328" cy="333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611560" y="4437112"/>
            <a:ext cx="216024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4" idx="0"/>
          </p:cNvCxnSpPr>
          <p:nvPr/>
        </p:nvCxnSpPr>
        <p:spPr>
          <a:xfrm flipH="1" flipV="1">
            <a:off x="1115616" y="4725144"/>
            <a:ext cx="122413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520" y="5229200"/>
            <a:ext cx="1510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t-distributions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1547664" y="544522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normal distributions</a:t>
            </a:r>
            <a:endParaRPr lang="en-CA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5373216"/>
            <a:ext cx="439710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779912" y="5013176"/>
            <a:ext cx="321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Model as J independent patches</a:t>
            </a:r>
            <a:endParaRPr lang="en-CA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1412776"/>
            <a:ext cx="1728192" cy="227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Segmentation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17886"/>
            <a:ext cx="6499950" cy="444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5589240"/>
            <a:ext cx="3752700" cy="78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5589240"/>
            <a:ext cx="3024336" cy="253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136777" y="100010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MoG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00760" y="1000108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 t-</a:t>
            </a:r>
            <a:r>
              <a:rPr lang="en-US" dirty="0" err="1" smtClean="0"/>
              <a:t>Distrib’s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Face Recognition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700808"/>
            <a:ext cx="8776279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Pose Regression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4869160"/>
            <a:ext cx="2228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Training data</a:t>
            </a:r>
          </a:p>
          <a:p>
            <a:endParaRPr lang="en-CA" sz="2000" dirty="0" smtClean="0"/>
          </a:p>
          <a:p>
            <a:r>
              <a:rPr lang="en-CA" sz="2000" dirty="0" smtClean="0"/>
              <a:t>Frontal faces x</a:t>
            </a:r>
          </a:p>
          <a:p>
            <a:r>
              <a:rPr lang="en-CA" sz="2000" dirty="0" smtClean="0"/>
              <a:t>Non-frontal faces w</a:t>
            </a:r>
            <a:endParaRPr lang="en-CA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4869160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Learning</a:t>
            </a:r>
          </a:p>
          <a:p>
            <a:endParaRPr lang="en-CA" sz="2000" dirty="0" smtClean="0"/>
          </a:p>
          <a:p>
            <a:r>
              <a:rPr lang="en-CA" sz="2000" dirty="0" smtClean="0"/>
              <a:t>Fit factor analysis model to joint distribution of </a:t>
            </a:r>
            <a:r>
              <a:rPr lang="en-CA" sz="2000" dirty="0" err="1" smtClean="0"/>
              <a:t>x,w</a:t>
            </a:r>
            <a:endParaRPr lang="en-CA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300192" y="4869160"/>
            <a:ext cx="2843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Inference</a:t>
            </a:r>
          </a:p>
          <a:p>
            <a:endParaRPr lang="en-CA" sz="2000" dirty="0" smtClean="0"/>
          </a:p>
          <a:p>
            <a:r>
              <a:rPr lang="en-CA" sz="2000" dirty="0" smtClean="0"/>
              <a:t>Given new x, infer w</a:t>
            </a:r>
          </a:p>
          <a:p>
            <a:r>
              <a:rPr lang="en-CA" sz="2000" dirty="0" smtClean="0"/>
              <a:t>(cond. dist of normal)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3" y="1268760"/>
            <a:ext cx="909719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Conditional Distributions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736" y="4291956"/>
            <a:ext cx="6105518" cy="949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13" y="1624031"/>
            <a:ext cx="8948583" cy="238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43042" y="4149080"/>
            <a:ext cx="35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If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43042" y="5220650"/>
            <a:ext cx="35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then</a:t>
            </a:r>
            <a:endParaRPr lang="en-US" sz="24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0298" y="5577840"/>
            <a:ext cx="6296038" cy="870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Modeling transformations </a:t>
            </a:r>
            <a:br>
              <a:rPr lang="en-CA" dirty="0" smtClean="0"/>
            </a:br>
            <a:r>
              <a:rPr lang="en-CA" dirty="0" smtClean="0"/>
              <a:t>with hidden variables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13887"/>
            <a:ext cx="8604448" cy="5183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The plan...</a:t>
            </a:r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7"/>
            <a:ext cx="8496944" cy="479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20141</TotalTime>
  <Words>2938</Words>
  <Application>Microsoft Office PowerPoint</Application>
  <PresentationFormat>On-screen Show (4:3)</PresentationFormat>
  <Paragraphs>543</Paragraphs>
  <Slides>89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Office Theme</vt:lpstr>
      <vt:lpstr>Computer vision: models, learning and inference</vt:lpstr>
      <vt:lpstr>Structure</vt:lpstr>
      <vt:lpstr>Face Detection</vt:lpstr>
      <vt:lpstr>Type 3:  Pr(x|w)  - Generative</vt:lpstr>
      <vt:lpstr>Classification Model</vt:lpstr>
      <vt:lpstr>Slide 6</vt:lpstr>
      <vt:lpstr>Experiment</vt:lpstr>
      <vt:lpstr>Results (diagonal covariance)</vt:lpstr>
      <vt:lpstr>The plan...</vt:lpstr>
      <vt:lpstr>Structure</vt:lpstr>
      <vt:lpstr>Example Objective: Mixture of Gaussians</vt:lpstr>
      <vt:lpstr>Hidden (or latent) Variables</vt:lpstr>
      <vt:lpstr>Hidden (or latent) Variables</vt:lpstr>
      <vt:lpstr>Expectation Maximization</vt:lpstr>
      <vt:lpstr>Lower bound</vt:lpstr>
      <vt:lpstr>Slide 16</vt:lpstr>
      <vt:lpstr>E-Step &amp; M-Step</vt:lpstr>
      <vt:lpstr>Slide 18</vt:lpstr>
      <vt:lpstr>Structure</vt:lpstr>
      <vt:lpstr>Mixture of Gaussians (MoG)</vt:lpstr>
      <vt:lpstr>ML Learning</vt:lpstr>
      <vt:lpstr>MoG as a marginalization</vt:lpstr>
      <vt:lpstr>MoG as a marginalization</vt:lpstr>
      <vt:lpstr>MoG as a marginalization</vt:lpstr>
      <vt:lpstr>Expectation Maximization for MoG</vt:lpstr>
      <vt:lpstr>E-Step</vt:lpstr>
      <vt:lpstr>M-Step</vt:lpstr>
      <vt:lpstr>M-Step</vt:lpstr>
      <vt:lpstr>Iterate until no further improvement</vt:lpstr>
      <vt:lpstr>Slide 30</vt:lpstr>
      <vt:lpstr>Different flavours...</vt:lpstr>
      <vt:lpstr>Local Minima</vt:lpstr>
      <vt:lpstr>Means of face/non-face model</vt:lpstr>
      <vt:lpstr>The plan...</vt:lpstr>
      <vt:lpstr>Structure</vt:lpstr>
      <vt:lpstr>Student t-distributions</vt:lpstr>
      <vt:lpstr>Student t-distributions motivation</vt:lpstr>
      <vt:lpstr>Student t-distributions</vt:lpstr>
      <vt:lpstr>t-distribution as a marginalization</vt:lpstr>
      <vt:lpstr>Gamma distribution</vt:lpstr>
      <vt:lpstr>t-distribution as a marginalization</vt:lpstr>
      <vt:lpstr>t-distribution</vt:lpstr>
      <vt:lpstr>EM for t-distributions</vt:lpstr>
      <vt:lpstr>E-Step</vt:lpstr>
      <vt:lpstr>M-Step</vt:lpstr>
      <vt:lpstr>Updates</vt:lpstr>
      <vt:lpstr>EM algorithm for t-distributions</vt:lpstr>
      <vt:lpstr>The plan...</vt:lpstr>
      <vt:lpstr>Structure</vt:lpstr>
      <vt:lpstr>Factor Analysis</vt:lpstr>
      <vt:lpstr>Data Density</vt:lpstr>
      <vt:lpstr>Subspaces</vt:lpstr>
      <vt:lpstr>Factor Analysis</vt:lpstr>
      <vt:lpstr>Factor Analysis as a Marginalization</vt:lpstr>
      <vt:lpstr>Sampling from factor analyzer</vt:lpstr>
      <vt:lpstr>Factor analysis vs. MoG</vt:lpstr>
      <vt:lpstr>E-Step</vt:lpstr>
      <vt:lpstr>E-Step</vt:lpstr>
      <vt:lpstr>M-Step</vt:lpstr>
      <vt:lpstr>M-Step</vt:lpstr>
      <vt:lpstr>Face model</vt:lpstr>
      <vt:lpstr>Slide 62</vt:lpstr>
      <vt:lpstr>Slide 63</vt:lpstr>
      <vt:lpstr>Structure</vt:lpstr>
      <vt:lpstr>Expectation Maximization</vt:lpstr>
      <vt:lpstr>Expectation Maximization</vt:lpstr>
      <vt:lpstr>Lower bound</vt:lpstr>
      <vt:lpstr>E-Step &amp; M-Step</vt:lpstr>
      <vt:lpstr>Slide 69</vt:lpstr>
      <vt:lpstr>Slide 70</vt:lpstr>
      <vt:lpstr>Missing Parts of Argument</vt:lpstr>
      <vt:lpstr>Missing Parts of Argument</vt:lpstr>
      <vt:lpstr>Jensen’s Inequality</vt:lpstr>
      <vt:lpstr>Lower Bound for EM Algorithm</vt:lpstr>
      <vt:lpstr>Slide 75</vt:lpstr>
      <vt:lpstr>E-Step</vt:lpstr>
      <vt:lpstr>Use this relation</vt:lpstr>
      <vt:lpstr>Kullback Leibler Divergence</vt:lpstr>
      <vt:lpstr>E-Step</vt:lpstr>
      <vt:lpstr>Slide 80</vt:lpstr>
      <vt:lpstr>E-Step &amp; M-Step</vt:lpstr>
      <vt:lpstr>Structure</vt:lpstr>
      <vt:lpstr>Face Detection</vt:lpstr>
      <vt:lpstr>Object recognition</vt:lpstr>
      <vt:lpstr>Segmentation</vt:lpstr>
      <vt:lpstr>Face Recognition</vt:lpstr>
      <vt:lpstr>Pose Regression</vt:lpstr>
      <vt:lpstr>Conditional Distributions</vt:lpstr>
      <vt:lpstr>Modeling transformations  with hidden variables</vt:lpstr>
    </vt:vector>
  </TitlesOfParts>
  <Company>UCL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81</cp:revision>
  <dcterms:created xsi:type="dcterms:W3CDTF">2011-06-01T16:56:42Z</dcterms:created>
  <dcterms:modified xsi:type="dcterms:W3CDTF">2014-10-16T13:53:42Z</dcterms:modified>
</cp:coreProperties>
</file>